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83" r:id="rId1"/>
  </p:sldMasterIdLst>
  <p:sldIdLst>
    <p:sldId id="258" r:id="rId2"/>
    <p:sldId id="256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4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CD8E2"/>
    <a:srgbClr val="BBE1E3"/>
    <a:srgbClr val="488F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013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68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BB0DB3-A8FF-4ABB-9E2E-D960422260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3025308"/>
          </a:xfrm>
        </p:spPr>
        <p:txBody>
          <a:bodyPr anchor="b"/>
          <a:lstStyle>
            <a:lvl1pPr algn="ctr">
              <a:defRPr sz="495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EE0618-75D7-410F-859C-CDF53BC53E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4386730"/>
            <a:ext cx="6858000" cy="1135529"/>
          </a:xfrm>
        </p:spPr>
        <p:txBody>
          <a:bodyPr>
            <a:normAutofit/>
          </a:bodyPr>
          <a:lstStyle>
            <a:lvl1pPr marL="0" indent="0" algn="ctr">
              <a:lnSpc>
                <a:spcPct val="120000"/>
              </a:lnSpc>
              <a:buNone/>
              <a:defRPr sz="1350" b="1" cap="all" spc="225" baseline="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237F11-76DB-4DD9-9747-3F38D05BA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59F581-81B0-44B3-ABA5-A25CA4BAE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10D591-ADCF-4300-8282-72AE357F3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176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3E5C77-55F8-4677-A96C-E6D3F5545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A064EF-ADDA-4943-8F87-A7469D7997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B0D493-D1E7-4358-95E9-B5B80A49E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E98326-3276-4B9E-960F-10C6677BF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4C3AC2-288D-4FEE-BF80-0EAEDDFAB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328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3333C6A-5417-40BD-BF7A-9405832237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3BCB45-B343-46F6-9718-AA0D68CED1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BDA2A4-FD34-4E17-908F-4367B1E64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B87AE3-776D-451D-AA52-C06B74724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A0C4D5-BE1E-4D6A-9196-E0F9E42B2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665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D75558-A264-444E-829B-51AAE6B4B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8D9373-37D1-4135-8D34-755E139F79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5E4A6B-1966-4E57-9FB8-8B111E97BC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5/6/2024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3FC3DD-F2BE-41FF-895B-00129AAB1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1F830C-8424-4FAF-A011-605AE1D14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114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0A1BE8-ECC1-4027-B16E-C7BECCA9D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46C7E1-471A-46AA-8068-98E68C0C20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7C9F8F-EC48-4D16-B4C6-023A7B607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9FA5B3-F726-417B-932A-B93E0C8F5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7D21F1-1A24-43EA-AB09-3024C491E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389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E16569-B648-4D50-BEB8-E8DAE24D6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0831B3-A1FD-470C-BEEE-4CFB441502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924493"/>
            <a:ext cx="3886200" cy="42524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F34A17-C244-438C-9AE3-FB9B3CE3BD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924493"/>
            <a:ext cx="3886200" cy="42524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CFA3AA-3FC1-4B98-8F99-1726F1AC0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E10883-BACC-41A1-9067-ECFDB937D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7660A2-13C9-4432-A6EB-A4FF3D78F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179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7C843-C993-4E9C-80DD-3620816E56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91A8E3-B066-4511-9C6E-A3435B64DD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734325"/>
            <a:ext cx="3868340" cy="823912"/>
          </a:xfrm>
        </p:spPr>
        <p:txBody>
          <a:bodyPr anchor="b">
            <a:normAutofit/>
          </a:bodyPr>
          <a:lstStyle>
            <a:lvl1pPr marL="0" indent="0">
              <a:buNone/>
              <a:defRPr sz="1500" b="1" cap="all" spc="225" baseline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E86B63-4102-4802-94D7-F138F80F3E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58237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C924765-08A7-4A60-86DC-DC420F60BB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734325"/>
            <a:ext cx="3887391" cy="823912"/>
          </a:xfrm>
        </p:spPr>
        <p:txBody>
          <a:bodyPr anchor="b">
            <a:normAutofit/>
          </a:bodyPr>
          <a:lstStyle>
            <a:lvl1pPr marL="0" indent="0">
              <a:buNone/>
              <a:defRPr sz="1500" b="1" cap="all" spc="225" baseline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4AA2795-EFB6-4000-8F25-FBB62646C0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58237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C942CFB-FE12-494A-9C41-3CB90F07B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C3A07E3-59E1-4EBD-9687-4B6ABE96A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CF7BB23-7539-4674-8B66-ACEFF9468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343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841DB-C73C-4968-B434-A6AA14DAF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08152BF-92C7-4BF5-A9DB-16A0BF0F5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289DB7-F492-4037-A439-D70F7E556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FA96F1-8B8A-4E83-B3C2-E10DE522A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478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8031033-9688-463F-9614-47F2F5BC6B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5B8DB2-C14B-45AC-ACAF-8702DF59C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01DA57-8D4E-4075-9460-4F03DF8AA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09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2CBE2C-9DAA-489D-AC88-15CBBA8A9B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E124BE-E494-445A-A4FB-A2A8F28F0C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2446DE-9A32-4774-9F7C-86678CA90E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00115D-61B3-46D0-B4D3-30C374B52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3C2AFC-D0F8-469F-B1E0-123C2E066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B9BCDA-9EF7-4531-8021-AF7B30751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92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0AE558-F89F-4688-94E5-77F37D49F1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BCD35AF-8CA2-49BB-BAE9-F29A0186EC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5CAA98-55BD-4118-A8AF-D603060784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BFF4C5-82A8-4AD8-B7E2-2882F6576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60B401-B64F-417B-8AD6-581A22E5E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24BD4C-7149-44BF-8150-F72CAA95A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235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4436E0F2-A64B-471E-93C0-8DFE08CC57C8}"/>
              </a:ext>
            </a:extLst>
          </p:cNvPr>
          <p:cNvCxnSpPr>
            <a:cxnSpLocks/>
          </p:cNvCxnSpPr>
          <p:nvPr/>
        </p:nvCxnSpPr>
        <p:spPr>
          <a:xfrm flipH="1">
            <a:off x="0" y="0"/>
            <a:ext cx="2339789" cy="68580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DC1E3AB1-2A8C-4607-9FAE-D8BDB280FE1A}"/>
              </a:ext>
            </a:extLst>
          </p:cNvPr>
          <p:cNvCxnSpPr>
            <a:cxnSpLocks/>
          </p:cNvCxnSpPr>
          <p:nvPr/>
        </p:nvCxnSpPr>
        <p:spPr>
          <a:xfrm flipH="1">
            <a:off x="0" y="1"/>
            <a:ext cx="677826" cy="65436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26D66059-832F-40B6-A35F-F56C8F38A1E7}"/>
              </a:ext>
            </a:extLst>
          </p:cNvPr>
          <p:cNvCxnSpPr>
            <a:cxnSpLocks/>
          </p:cNvCxnSpPr>
          <p:nvPr/>
        </p:nvCxnSpPr>
        <p:spPr>
          <a:xfrm flipH="1" flipV="1">
            <a:off x="-32147" y="5791201"/>
            <a:ext cx="4714876" cy="1066801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A515E2ED-7EA9-448D-83FA-54C3DF9723BD}"/>
              </a:ext>
            </a:extLst>
          </p:cNvPr>
          <p:cNvCxnSpPr>
            <a:cxnSpLocks/>
          </p:cNvCxnSpPr>
          <p:nvPr/>
        </p:nvCxnSpPr>
        <p:spPr>
          <a:xfrm flipH="1">
            <a:off x="6347223" y="5848350"/>
            <a:ext cx="2796777" cy="100965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20595356-EABD-4767-AC9D-EA21FF115EC0}"/>
              </a:ext>
            </a:extLst>
          </p:cNvPr>
          <p:cNvCxnSpPr>
            <a:cxnSpLocks/>
          </p:cNvCxnSpPr>
          <p:nvPr/>
        </p:nvCxnSpPr>
        <p:spPr>
          <a:xfrm flipH="1">
            <a:off x="8657368" y="1647826"/>
            <a:ext cx="486632" cy="52101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8CD9F06-9628-469C-B788-A894E3E08281}"/>
              </a:ext>
            </a:extLst>
          </p:cNvPr>
          <p:cNvCxnSpPr>
            <a:cxnSpLocks/>
          </p:cNvCxnSpPr>
          <p:nvPr/>
        </p:nvCxnSpPr>
        <p:spPr>
          <a:xfrm flipH="1" flipV="1">
            <a:off x="8086165" y="0"/>
            <a:ext cx="1057835" cy="425834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8550A431-0B61-421B-B4B7-24C0CFF0F938}"/>
              </a:ext>
            </a:extLst>
          </p:cNvPr>
          <p:cNvCxnSpPr>
            <a:cxnSpLocks/>
          </p:cNvCxnSpPr>
          <p:nvPr/>
        </p:nvCxnSpPr>
        <p:spPr>
          <a:xfrm flipH="1" flipV="1">
            <a:off x="4897041" y="-4762"/>
            <a:ext cx="4246959" cy="9319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75B94C5-D205-4339-B029-5D0FD2E5F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7250" y="533401"/>
            <a:ext cx="7429500" cy="1382156"/>
          </a:xfrm>
          <a:prstGeom prst="rect">
            <a:avLst/>
          </a:prstGeom>
        </p:spPr>
        <p:txBody>
          <a:bodyPr lIns="91440" tIns="45720" rIns="91440" bIns="45720" anchor="ctr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96DC5C-BD34-4CE4-8AA7-A6A4B9516F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57250" y="2009554"/>
            <a:ext cx="7429500" cy="4024424"/>
          </a:xfrm>
          <a:prstGeom prst="rect">
            <a:avLst/>
          </a:prstGeom>
        </p:spPr>
        <p:txBody>
          <a:bodyPr lIns="91440" tIns="45720" rIns="91440" bIns="4572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F192A7-D622-449D-9FC2-48FDE4D690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502827" y="6398879"/>
            <a:ext cx="3145431" cy="365125"/>
          </a:xfrm>
          <a:prstGeom prst="rect">
            <a:avLst/>
          </a:prstGeom>
        </p:spPr>
        <p:txBody>
          <a:bodyPr lIns="91440" tIns="45720" rIns="91440" bIns="45720" anchor="ctr"/>
          <a:lstStyle>
            <a:lvl1pPr algn="r">
              <a:defRPr sz="825">
                <a:solidFill>
                  <a:schemeClr val="tx2"/>
                </a:solidFill>
                <a:latin typeface="+mn-lt"/>
              </a:defRPr>
            </a:lvl1pPr>
          </a:lstStyle>
          <a:p>
            <a:fld id="{11EAACC7-3B3F-47D1-959A-EF58926E955E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35B93C-2BE9-4847-BFE5-D3CBCC6E94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5822" y="6398879"/>
            <a:ext cx="3372986" cy="365125"/>
          </a:xfrm>
          <a:prstGeom prst="rect">
            <a:avLst/>
          </a:prstGeom>
        </p:spPr>
        <p:txBody>
          <a:bodyPr lIns="91440" tIns="45720" rIns="91440" bIns="45720" anchor="ctr"/>
          <a:lstStyle>
            <a:lvl1pPr algn="l">
              <a:defRPr sz="900" b="1" spc="23" baseline="0">
                <a:solidFill>
                  <a:schemeClr val="tx2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70A99-395E-4F22-8AAB-6C7EE743D7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1858" y="6398879"/>
            <a:ext cx="353165" cy="365125"/>
          </a:xfrm>
          <a:prstGeom prst="rect">
            <a:avLst/>
          </a:prstGeom>
        </p:spPr>
        <p:txBody>
          <a:bodyPr lIns="91440" tIns="45720" rIns="91440" bIns="45720" anchor="ctr"/>
          <a:lstStyle>
            <a:lvl1pPr algn="r">
              <a:defRPr sz="825">
                <a:solidFill>
                  <a:schemeClr val="tx2"/>
                </a:solidFill>
                <a:latin typeface="+mn-lt"/>
              </a:defRPr>
            </a:lvl1pPr>
          </a:lstStyle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434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8" r:id="rId1"/>
    <p:sldLayoutId id="2147483779" r:id="rId2"/>
    <p:sldLayoutId id="2147483780" r:id="rId3"/>
    <p:sldLayoutId id="2147483781" r:id="rId4"/>
    <p:sldLayoutId id="2147483782" r:id="rId5"/>
    <p:sldLayoutId id="2147483776" r:id="rId6"/>
    <p:sldLayoutId id="2147483772" r:id="rId7"/>
    <p:sldLayoutId id="2147483773" r:id="rId8"/>
    <p:sldLayoutId id="2147483774" r:id="rId9"/>
    <p:sldLayoutId id="2147483775" r:id="rId10"/>
    <p:sldLayoutId id="2147483777" r:id="rId11"/>
  </p:sldLayoutIdLst>
  <p:txStyles>
    <p:titleStyle>
      <a:lvl1pPr algn="l" defTabSz="685800" rtl="0" eaLnBrk="1" latinLnBrk="0" hangingPunct="1">
        <a:lnSpc>
          <a:spcPct val="100000"/>
        </a:lnSpc>
        <a:spcBef>
          <a:spcPct val="0"/>
        </a:spcBef>
        <a:buNone/>
        <a:defRPr sz="3900" i="0" kern="1200" cap="none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19000"/>
        </a:lnSpc>
        <a:spcBef>
          <a:spcPts val="750"/>
        </a:spcBef>
        <a:buSzPct val="80000"/>
        <a:buFont typeface="Arial" panose="020B0604020202020204" pitchFamily="34" charset="0"/>
        <a:buChar char="•"/>
        <a:defRPr sz="1650" kern="1200">
          <a:solidFill>
            <a:schemeClr val="tx2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119000"/>
        </a:lnSpc>
        <a:spcBef>
          <a:spcPts val="375"/>
        </a:spcBef>
        <a:buSzPct val="80000"/>
        <a:buFont typeface="Arial" panose="020B0604020202020204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119000"/>
        </a:lnSpc>
        <a:spcBef>
          <a:spcPts val="375"/>
        </a:spcBef>
        <a:buSzPct val="80000"/>
        <a:buFont typeface="Arial" panose="020B0604020202020204" pitchFamily="34" charset="0"/>
        <a:buChar char="•"/>
        <a:defRPr sz="1350" kern="1200">
          <a:solidFill>
            <a:schemeClr val="tx2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119000"/>
        </a:lnSpc>
        <a:spcBef>
          <a:spcPts val="375"/>
        </a:spcBef>
        <a:buSzPct val="80000"/>
        <a:buFont typeface="Arial" panose="020B0604020202020204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119000"/>
        </a:lnSpc>
        <a:spcBef>
          <a:spcPts val="375"/>
        </a:spcBef>
        <a:buSzPct val="80000"/>
        <a:buFont typeface="Arial" panose="020B0604020202020204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il/BlobFolder/policy/principles_ppublic_transport/he/binder_instructions_Transportations_Palns_booklet.10.pdf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לבן 6">
            <a:extLst>
              <a:ext uri="{FF2B5EF4-FFF2-40B4-BE49-F238E27FC236}">
                <a16:creationId xmlns:a16="http://schemas.microsoft.com/office/drawing/2014/main" id="{191F21D2-1D00-410E-E474-C2A5147E9A83}"/>
              </a:ext>
            </a:extLst>
          </p:cNvPr>
          <p:cNvSpPr/>
          <p:nvPr/>
        </p:nvSpPr>
        <p:spPr>
          <a:xfrm>
            <a:off x="1538870" y="1144878"/>
            <a:ext cx="7245206" cy="493677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350" dirty="0">
              <a:solidFill>
                <a:srgbClr val="222222"/>
              </a:solidFill>
              <a:latin typeface="Arial" pitchFamily="34" charset="0"/>
            </a:endParaRPr>
          </a:p>
        </p:txBody>
      </p:sp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E4165CA-2930-4841-AFB7-DD41E95F2D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57250"/>
            <a:ext cx="9144000" cy="51435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4" name="Picture 3" descr="מgenetic מופשט רעיון">
            <a:extLst>
              <a:ext uri="{FF2B5EF4-FFF2-40B4-BE49-F238E27FC236}">
                <a16:creationId xmlns:a16="http://schemas.microsoft.com/office/drawing/2014/main" id="{4A499A65-EF08-179A-5459-65AA31429D0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70000"/>
          </a:blip>
          <a:srcRect t="24460" r="24774" b="19291"/>
          <a:stretch/>
        </p:blipFill>
        <p:spPr>
          <a:xfrm>
            <a:off x="-27516" y="0"/>
            <a:ext cx="9171516" cy="68580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D8BE8C52-9C3E-4691-A186-7582BDF4BE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8" y="1379278"/>
            <a:ext cx="9141714" cy="3879375"/>
          </a:xfrm>
          <a:prstGeom prst="rect">
            <a:avLst/>
          </a:prstGeom>
          <a:gradFill>
            <a:gsLst>
              <a:gs pos="42000">
                <a:srgbClr val="000000">
                  <a:alpha val="23000"/>
                </a:srgbClr>
              </a:gs>
              <a:gs pos="0">
                <a:srgbClr val="000000">
                  <a:alpha val="0"/>
                </a:srgbClr>
              </a:gs>
              <a:gs pos="71000">
                <a:srgbClr val="000000">
                  <a:alpha val="24000"/>
                </a:srgbClr>
              </a:gs>
              <a:gs pos="100000">
                <a:srgbClr val="000000">
                  <a:alpha val="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F99BF56C-26D7-FAFC-8498-1F989A8C6E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33495" y="511012"/>
            <a:ext cx="3848966" cy="1063998"/>
          </a:xfrm>
        </p:spPr>
        <p:txBody>
          <a:bodyPr>
            <a:normAutofit fontScale="90000"/>
          </a:bodyPr>
          <a:lstStyle/>
          <a:p>
            <a:r>
              <a:rPr lang="he-IL" sz="2100" b="1" dirty="0">
                <a:solidFill>
                  <a:schemeClr val="tx1"/>
                </a:solidFill>
              </a:rPr>
              <a:t>למלא שם הפרויקט/ מטרה עיקרית</a:t>
            </a:r>
            <a:br>
              <a:rPr lang="he-IL" sz="2100" dirty="0">
                <a:solidFill>
                  <a:schemeClr val="tx1"/>
                </a:solidFill>
              </a:rPr>
            </a:br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12" name="כותרת 1">
            <a:extLst>
              <a:ext uri="{FF2B5EF4-FFF2-40B4-BE49-F238E27FC236}">
                <a16:creationId xmlns:a16="http://schemas.microsoft.com/office/drawing/2014/main" id="{3A9AA57B-1723-DB39-946D-B4C5283C63D2}"/>
              </a:ext>
            </a:extLst>
          </p:cNvPr>
          <p:cNvSpPr txBox="1">
            <a:spLocks/>
          </p:cNvSpPr>
          <p:nvPr/>
        </p:nvSpPr>
        <p:spPr>
          <a:xfrm>
            <a:off x="7457191" y="6279184"/>
            <a:ext cx="961574" cy="279486"/>
          </a:xfrm>
          <a:prstGeom prst="rect">
            <a:avLst/>
          </a:prstGeom>
        </p:spPr>
        <p:txBody>
          <a:bodyPr lIns="68580" tIns="34290" rIns="68580" bIns="34290" anchor="b">
            <a:normAutofit lnSpcReduction="10000"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6600" i="0" kern="1200" cap="none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1500" b="1" dirty="0">
                <a:solidFill>
                  <a:schemeClr val="tx1"/>
                </a:solidFill>
              </a:rPr>
              <a:t>תאריך</a:t>
            </a:r>
            <a:endParaRPr lang="he-IL" sz="4050" dirty="0">
              <a:solidFill>
                <a:schemeClr val="tx1"/>
              </a:solidFill>
            </a:endParaRPr>
          </a:p>
        </p:txBody>
      </p:sp>
      <p:sp>
        <p:nvSpPr>
          <p:cNvPr id="17" name="מלבן 16">
            <a:extLst>
              <a:ext uri="{FF2B5EF4-FFF2-40B4-BE49-F238E27FC236}">
                <a16:creationId xmlns:a16="http://schemas.microsoft.com/office/drawing/2014/main" id="{E9D0266C-AD4E-E412-3BB8-73E9B209DF21}"/>
              </a:ext>
            </a:extLst>
          </p:cNvPr>
          <p:cNvSpPr/>
          <p:nvPr/>
        </p:nvSpPr>
        <p:spPr>
          <a:xfrm>
            <a:off x="935639" y="1283617"/>
            <a:ext cx="7245206" cy="4936778"/>
          </a:xfrm>
          <a:prstGeom prst="rect">
            <a:avLst/>
          </a:prstGeom>
          <a:solidFill>
            <a:schemeClr val="bg1"/>
          </a:solidFill>
          <a:ln w="28575">
            <a:solidFill>
              <a:srgbClr val="488FA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350" dirty="0"/>
          </a:p>
        </p:txBody>
      </p:sp>
      <p:sp>
        <p:nvSpPr>
          <p:cNvPr id="13" name="כותרת 1">
            <a:extLst>
              <a:ext uri="{FF2B5EF4-FFF2-40B4-BE49-F238E27FC236}">
                <a16:creationId xmlns:a16="http://schemas.microsoft.com/office/drawing/2014/main" id="{CE12DD1D-A03D-CA02-5CF2-E45C161187C7}"/>
              </a:ext>
            </a:extLst>
          </p:cNvPr>
          <p:cNvSpPr txBox="1">
            <a:spLocks/>
          </p:cNvSpPr>
          <p:nvPr/>
        </p:nvSpPr>
        <p:spPr>
          <a:xfrm>
            <a:off x="7330993" y="271123"/>
            <a:ext cx="961574" cy="279486"/>
          </a:xfrm>
          <a:prstGeom prst="rect">
            <a:avLst/>
          </a:prstGeom>
        </p:spPr>
        <p:txBody>
          <a:bodyPr lIns="68580" tIns="34290" rIns="68580" bIns="34290" anchor="b">
            <a:normAutofit fontScale="92500" lnSpcReduction="10000"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6600" i="0" kern="1200" cap="none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1500" b="1" dirty="0">
                <a:solidFill>
                  <a:schemeClr val="tx1"/>
                </a:solidFill>
              </a:rPr>
              <a:t>פרה רולינג</a:t>
            </a:r>
            <a:endParaRPr lang="he-IL" sz="4050" dirty="0">
              <a:solidFill>
                <a:schemeClr val="tx1"/>
              </a:solidFill>
            </a:endParaRPr>
          </a:p>
        </p:txBody>
      </p:sp>
      <p:pic>
        <p:nvPicPr>
          <p:cNvPr id="5" name="תמונה 4" descr="תמונה שמכילה טקסט, עיצוב גרפי, גרפיקה, פוסטר&#10;&#10;התיאור נוצר באופן אוטומטי">
            <a:extLst>
              <a:ext uri="{FF2B5EF4-FFF2-40B4-BE49-F238E27FC236}">
                <a16:creationId xmlns:a16="http://schemas.microsoft.com/office/drawing/2014/main" id="{D9A1BD27-DA1C-C3CD-DFB5-317B7D39B78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357" y="203976"/>
            <a:ext cx="1325346" cy="934369"/>
          </a:xfrm>
          <a:prstGeom prst="rect">
            <a:avLst/>
          </a:prstGeom>
        </p:spPr>
      </p:pic>
      <p:sp>
        <p:nvSpPr>
          <p:cNvPr id="8" name="כותרת 1">
            <a:extLst>
              <a:ext uri="{FF2B5EF4-FFF2-40B4-BE49-F238E27FC236}">
                <a16:creationId xmlns:a16="http://schemas.microsoft.com/office/drawing/2014/main" id="{78C28819-ADAF-3A8F-1FAB-80E41936498E}"/>
              </a:ext>
            </a:extLst>
          </p:cNvPr>
          <p:cNvSpPr txBox="1">
            <a:spLocks/>
          </p:cNvSpPr>
          <p:nvPr/>
        </p:nvSpPr>
        <p:spPr>
          <a:xfrm>
            <a:off x="4571134" y="4678294"/>
            <a:ext cx="3132392" cy="216520"/>
          </a:xfrm>
          <a:prstGeom prst="rect">
            <a:avLst/>
          </a:prstGeom>
        </p:spPr>
        <p:txBody>
          <a:bodyPr lIns="68580" tIns="34290" rIns="68580" bIns="3429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6600" i="0" kern="1200" cap="none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1400" cap="none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הצגת צוות התכנון ומגישי </a:t>
            </a:r>
            <a:r>
              <a:rPr lang="he-IL" sz="1400" cap="none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התכנית</a:t>
            </a:r>
            <a:endParaRPr lang="he-IL" sz="1400" cap="none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כותרת 1">
            <a:extLst>
              <a:ext uri="{FF2B5EF4-FFF2-40B4-BE49-F238E27FC236}">
                <a16:creationId xmlns:a16="http://schemas.microsoft.com/office/drawing/2014/main" id="{1EAA1EB9-674A-78ED-1AC9-A2FCF186A2CA}"/>
              </a:ext>
            </a:extLst>
          </p:cNvPr>
          <p:cNvSpPr txBox="1">
            <a:spLocks/>
          </p:cNvSpPr>
          <p:nvPr/>
        </p:nvSpPr>
        <p:spPr>
          <a:xfrm>
            <a:off x="6495617" y="3039479"/>
            <a:ext cx="961574" cy="279486"/>
          </a:xfrm>
          <a:prstGeom prst="rect">
            <a:avLst/>
          </a:prstGeom>
        </p:spPr>
        <p:txBody>
          <a:bodyPr lIns="68580" tIns="34290" rIns="68580" bIns="34290" anchor="b">
            <a:normAutofit lnSpcReduction="10000"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6600" i="0" kern="1200" cap="none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1500" b="1" dirty="0">
                <a:solidFill>
                  <a:schemeClr val="tx1"/>
                </a:solidFill>
              </a:rPr>
              <a:t>הדמיה</a:t>
            </a:r>
            <a:endParaRPr lang="he-IL" sz="405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86764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תמונה 8" descr="תמונה שמכילה טקסט, עיצוב גרפי, גרפיקה, פוסטר&#10;&#10;התיאור נוצר באופן אוטומטי">
            <a:extLst>
              <a:ext uri="{FF2B5EF4-FFF2-40B4-BE49-F238E27FC236}">
                <a16:creationId xmlns:a16="http://schemas.microsoft.com/office/drawing/2014/main" id="{3E75E120-FAEA-02CB-2808-2E0DFDF461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357" y="203976"/>
            <a:ext cx="1325346" cy="934369"/>
          </a:xfrm>
          <a:prstGeom prst="rect">
            <a:avLst/>
          </a:prstGeom>
        </p:spPr>
      </p:pic>
      <p:sp>
        <p:nvSpPr>
          <p:cNvPr id="12" name="כותרת משנה 2">
            <a:extLst>
              <a:ext uri="{FF2B5EF4-FFF2-40B4-BE49-F238E27FC236}">
                <a16:creationId xmlns:a16="http://schemas.microsoft.com/office/drawing/2014/main" id="{32F3CB51-CC1B-178B-50D8-D4D5FF9294A4}"/>
              </a:ext>
            </a:extLst>
          </p:cNvPr>
          <p:cNvSpPr txBox="1">
            <a:spLocks/>
          </p:cNvSpPr>
          <p:nvPr/>
        </p:nvSpPr>
        <p:spPr>
          <a:xfrm>
            <a:off x="4165611" y="245041"/>
            <a:ext cx="4618463" cy="707540"/>
          </a:xfrm>
          <a:prstGeom prst="rect">
            <a:avLst/>
          </a:prstGeom>
        </p:spPr>
        <p:txBody>
          <a:bodyPr lIns="91440" tIns="45720" rIns="91440" bIns="45720">
            <a:normAutofit/>
          </a:bodyPr>
          <a:lstStyle>
            <a:lvl1pPr marL="0" indent="0" algn="ctr" defTabSz="685800" rtl="0" eaLnBrk="1" latinLnBrk="0" hangingPunct="1">
              <a:lnSpc>
                <a:spcPct val="120000"/>
              </a:lnSpc>
              <a:spcBef>
                <a:spcPts val="750"/>
              </a:spcBef>
              <a:buSzPct val="80000"/>
              <a:buFont typeface="Arial" panose="020B0604020202020204" pitchFamily="34" charset="0"/>
              <a:buNone/>
              <a:defRPr sz="1350" b="1" kern="12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119000"/>
              </a:lnSpc>
              <a:spcBef>
                <a:spcPts val="375"/>
              </a:spcBef>
              <a:buSzPct val="80000"/>
              <a:buFont typeface="Arial" panose="020B0604020202020204" pitchFamily="34" charset="0"/>
              <a:buNone/>
              <a:defRPr sz="15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119000"/>
              </a:lnSpc>
              <a:spcBef>
                <a:spcPts val="375"/>
              </a:spcBef>
              <a:buSzPct val="80000"/>
              <a:buFont typeface="Arial" panose="020B0604020202020204" pitchFamily="34" charset="0"/>
              <a:buNone/>
              <a:defRPr sz="13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119000"/>
              </a:lnSpc>
              <a:spcBef>
                <a:spcPts val="375"/>
              </a:spcBef>
              <a:buSzPct val="80000"/>
              <a:buFont typeface="Arial" panose="020B0604020202020204" pitchFamily="34" charset="0"/>
              <a:buNone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119000"/>
              </a:lnSpc>
              <a:spcBef>
                <a:spcPts val="375"/>
              </a:spcBef>
              <a:buSzPct val="80000"/>
              <a:buFont typeface="Arial" panose="020B0604020202020204" pitchFamily="34" charset="0"/>
              <a:buNone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he-IL" dirty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המצב המוצע</a:t>
            </a:r>
            <a:endParaRPr lang="he-IL" dirty="0"/>
          </a:p>
        </p:txBody>
      </p:sp>
      <p:sp>
        <p:nvSpPr>
          <p:cNvPr id="3" name="מלבן 2">
            <a:extLst>
              <a:ext uri="{FF2B5EF4-FFF2-40B4-BE49-F238E27FC236}">
                <a16:creationId xmlns:a16="http://schemas.microsoft.com/office/drawing/2014/main" id="{87DFE5CB-EBA2-2F95-9FED-AC8B14E596D1}"/>
              </a:ext>
            </a:extLst>
          </p:cNvPr>
          <p:cNvSpPr/>
          <p:nvPr/>
        </p:nvSpPr>
        <p:spPr>
          <a:xfrm>
            <a:off x="1990380" y="3105834"/>
            <a:ext cx="58607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he-IL" b="1" dirty="0">
                <a:solidFill>
                  <a:srgbClr val="222222"/>
                </a:solidFill>
                <a:latin typeface="Arial" pitchFamily="34" charset="0"/>
              </a:rPr>
              <a:t>הצגת המצב המוצע על רקע המצב הקיים בסביבת התכנית.</a:t>
            </a:r>
          </a:p>
          <a:p>
            <a:pPr algn="r"/>
            <a:r>
              <a:rPr lang="he-IL" b="1" dirty="0">
                <a:solidFill>
                  <a:srgbClr val="222222"/>
                </a:solidFill>
                <a:latin typeface="Arial" pitchFamily="34" charset="0"/>
              </a:rPr>
              <a:t>והצגת חלופות שנשקלו</a:t>
            </a:r>
          </a:p>
        </p:txBody>
      </p:sp>
      <p:sp>
        <p:nvSpPr>
          <p:cNvPr id="2" name="מלבן 1">
            <a:extLst>
              <a:ext uri="{FF2B5EF4-FFF2-40B4-BE49-F238E27FC236}">
                <a16:creationId xmlns:a16="http://schemas.microsoft.com/office/drawing/2014/main" id="{3482072F-1E85-EB75-EE26-FC0B2D800415}"/>
              </a:ext>
            </a:extLst>
          </p:cNvPr>
          <p:cNvSpPr/>
          <p:nvPr/>
        </p:nvSpPr>
        <p:spPr>
          <a:xfrm>
            <a:off x="949397" y="1238178"/>
            <a:ext cx="7245206" cy="4936778"/>
          </a:xfrm>
          <a:prstGeom prst="rect">
            <a:avLst/>
          </a:prstGeom>
          <a:noFill/>
          <a:ln w="28575">
            <a:solidFill>
              <a:srgbClr val="488FA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350"/>
          </a:p>
        </p:txBody>
      </p:sp>
    </p:spTree>
    <p:extLst>
      <p:ext uri="{BB962C8B-B14F-4D97-AF65-F5344CB8AC3E}">
        <p14:creationId xmlns:p14="http://schemas.microsoft.com/office/powerpoint/2010/main" val="31436726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תמונה 8" descr="תמונה שמכילה טקסט, עיצוב גרפי, גרפיקה, פוסטר&#10;&#10;התיאור נוצר באופן אוטומטי">
            <a:extLst>
              <a:ext uri="{FF2B5EF4-FFF2-40B4-BE49-F238E27FC236}">
                <a16:creationId xmlns:a16="http://schemas.microsoft.com/office/drawing/2014/main" id="{3E75E120-FAEA-02CB-2808-2E0DFDF461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357" y="203976"/>
            <a:ext cx="1325346" cy="934369"/>
          </a:xfrm>
          <a:prstGeom prst="rect">
            <a:avLst/>
          </a:prstGeom>
        </p:spPr>
      </p:pic>
      <p:sp>
        <p:nvSpPr>
          <p:cNvPr id="12" name="כותרת משנה 2">
            <a:extLst>
              <a:ext uri="{FF2B5EF4-FFF2-40B4-BE49-F238E27FC236}">
                <a16:creationId xmlns:a16="http://schemas.microsoft.com/office/drawing/2014/main" id="{32F3CB51-CC1B-178B-50D8-D4D5FF9294A4}"/>
              </a:ext>
            </a:extLst>
          </p:cNvPr>
          <p:cNvSpPr txBox="1">
            <a:spLocks/>
          </p:cNvSpPr>
          <p:nvPr/>
        </p:nvSpPr>
        <p:spPr>
          <a:xfrm>
            <a:off x="4165611" y="245041"/>
            <a:ext cx="4618463" cy="707540"/>
          </a:xfrm>
          <a:prstGeom prst="rect">
            <a:avLst/>
          </a:prstGeom>
        </p:spPr>
        <p:txBody>
          <a:bodyPr lIns="91440" tIns="45720" rIns="91440" bIns="45720">
            <a:normAutofit/>
          </a:bodyPr>
          <a:lstStyle>
            <a:lvl1pPr marL="0" indent="0" algn="ctr" defTabSz="685800" rtl="0" eaLnBrk="1" latinLnBrk="0" hangingPunct="1">
              <a:lnSpc>
                <a:spcPct val="120000"/>
              </a:lnSpc>
              <a:spcBef>
                <a:spcPts val="750"/>
              </a:spcBef>
              <a:buSzPct val="80000"/>
              <a:buFont typeface="Arial" panose="020B0604020202020204" pitchFamily="34" charset="0"/>
              <a:buNone/>
              <a:defRPr sz="1350" b="1" kern="12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119000"/>
              </a:lnSpc>
              <a:spcBef>
                <a:spcPts val="375"/>
              </a:spcBef>
              <a:buSzPct val="80000"/>
              <a:buFont typeface="Arial" panose="020B0604020202020204" pitchFamily="34" charset="0"/>
              <a:buNone/>
              <a:defRPr sz="15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119000"/>
              </a:lnSpc>
              <a:spcBef>
                <a:spcPts val="375"/>
              </a:spcBef>
              <a:buSzPct val="80000"/>
              <a:buFont typeface="Arial" panose="020B0604020202020204" pitchFamily="34" charset="0"/>
              <a:buNone/>
              <a:defRPr sz="13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119000"/>
              </a:lnSpc>
              <a:spcBef>
                <a:spcPts val="375"/>
              </a:spcBef>
              <a:buSzPct val="80000"/>
              <a:buFont typeface="Arial" panose="020B0604020202020204" pitchFamily="34" charset="0"/>
              <a:buNone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119000"/>
              </a:lnSpc>
              <a:spcBef>
                <a:spcPts val="375"/>
              </a:spcBef>
              <a:buSzPct val="80000"/>
              <a:buFont typeface="Arial" panose="020B0604020202020204" pitchFamily="34" charset="0"/>
              <a:buNone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he-IL" dirty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המצב המוצע</a:t>
            </a:r>
            <a:endParaRPr lang="he-IL" dirty="0"/>
          </a:p>
        </p:txBody>
      </p:sp>
      <p:graphicFrame>
        <p:nvGraphicFramePr>
          <p:cNvPr id="2" name="מציין מיקום תוכן 3">
            <a:extLst>
              <a:ext uri="{FF2B5EF4-FFF2-40B4-BE49-F238E27FC236}">
                <a16:creationId xmlns:a16="http://schemas.microsoft.com/office/drawing/2014/main" id="{0BA73613-52F9-DBC3-9191-E9A04177CDF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5217733"/>
              </p:ext>
            </p:extLst>
          </p:nvPr>
        </p:nvGraphicFramePr>
        <p:xfrm>
          <a:off x="949397" y="1231376"/>
          <a:ext cx="3971593" cy="4950382"/>
        </p:xfrm>
        <a:graphic>
          <a:graphicData uri="http://schemas.openxmlformats.org/drawingml/2006/table">
            <a:tbl>
              <a:tblPr rtl="1" firstRow="1" bandRow="1">
                <a:effectLst/>
                <a:tableStyleId>{616DA210-FB5B-4158-B5E0-FEB733F419BA}</a:tableStyleId>
              </a:tblPr>
              <a:tblGrid>
                <a:gridCol w="1369621">
                  <a:extLst>
                    <a:ext uri="{9D8B030D-6E8A-4147-A177-3AD203B41FA5}">
                      <a16:colId xmlns:a16="http://schemas.microsoft.com/office/drawing/2014/main" val="4019796064"/>
                    </a:ext>
                  </a:extLst>
                </a:gridCol>
                <a:gridCol w="1278108">
                  <a:extLst>
                    <a:ext uri="{9D8B030D-6E8A-4147-A177-3AD203B41FA5}">
                      <a16:colId xmlns:a16="http://schemas.microsoft.com/office/drawing/2014/main" val="2053634355"/>
                    </a:ext>
                  </a:extLst>
                </a:gridCol>
                <a:gridCol w="1323864">
                  <a:extLst>
                    <a:ext uri="{9D8B030D-6E8A-4147-A177-3AD203B41FA5}">
                      <a16:colId xmlns:a16="http://schemas.microsoft.com/office/drawing/2014/main" val="776259354"/>
                    </a:ext>
                  </a:extLst>
                </a:gridCol>
              </a:tblGrid>
              <a:tr h="337213">
                <a:tc>
                  <a:txBody>
                    <a:bodyPr/>
                    <a:lstStyle/>
                    <a:p>
                      <a:pPr algn="r" rtl="1"/>
                      <a:r>
                        <a:rPr lang="he-IL" dirty="0"/>
                        <a:t>נושא</a:t>
                      </a:r>
                    </a:p>
                  </a:txBody>
                  <a:tcPr>
                    <a:solidFill>
                      <a:srgbClr val="BCD8E2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dirty="0"/>
                        <a:t>מצב קיים</a:t>
                      </a:r>
                    </a:p>
                  </a:txBody>
                  <a:tcPr>
                    <a:solidFill>
                      <a:srgbClr val="BCD8E2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dirty="0"/>
                        <a:t>מצב מוצע</a:t>
                      </a:r>
                    </a:p>
                  </a:txBody>
                  <a:tcPr>
                    <a:solidFill>
                      <a:srgbClr val="BCD8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2602168"/>
                  </a:ext>
                </a:extLst>
              </a:tr>
              <a:tr h="337213">
                <a:tc>
                  <a:txBody>
                    <a:bodyPr/>
                    <a:lstStyle/>
                    <a:p>
                      <a:pPr algn="r" rtl="1"/>
                      <a:r>
                        <a:rPr lang="he-IL" dirty="0"/>
                        <a:t>יח"ד (כולל במ"ר)</a:t>
                      </a:r>
                    </a:p>
                  </a:txBody>
                  <a:tcPr>
                    <a:solidFill>
                      <a:srgbClr val="BCD8E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solidFill>
                      <a:srgbClr val="BCD8E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solidFill>
                      <a:srgbClr val="BCD8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6774760"/>
                  </a:ext>
                </a:extLst>
              </a:tr>
              <a:tr h="337213">
                <a:tc>
                  <a:txBody>
                    <a:bodyPr/>
                    <a:lstStyle/>
                    <a:p>
                      <a:pPr algn="r" rtl="1"/>
                      <a:r>
                        <a:rPr lang="he-IL" dirty="0"/>
                        <a:t>תעסוקה</a:t>
                      </a:r>
                    </a:p>
                  </a:txBody>
                  <a:tcPr>
                    <a:solidFill>
                      <a:srgbClr val="BCD8E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solidFill>
                      <a:srgbClr val="BCD8E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solidFill>
                      <a:srgbClr val="BCD8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8336789"/>
                  </a:ext>
                </a:extLst>
              </a:tr>
              <a:tr h="337213">
                <a:tc>
                  <a:txBody>
                    <a:bodyPr/>
                    <a:lstStyle/>
                    <a:p>
                      <a:pPr algn="r" rtl="1"/>
                      <a:r>
                        <a:rPr lang="he-IL" dirty="0"/>
                        <a:t>מסחר</a:t>
                      </a:r>
                    </a:p>
                  </a:txBody>
                  <a:tcPr>
                    <a:solidFill>
                      <a:srgbClr val="BCD8E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solidFill>
                      <a:srgbClr val="BCD8E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solidFill>
                      <a:srgbClr val="BCD8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986342"/>
                  </a:ext>
                </a:extLst>
              </a:tr>
              <a:tr h="582039">
                <a:tc>
                  <a:txBody>
                    <a:bodyPr/>
                    <a:lstStyle/>
                    <a:p>
                      <a:pPr algn="r" rtl="1"/>
                      <a:r>
                        <a:rPr lang="he-IL" dirty="0" err="1"/>
                        <a:t>שצ"פ</a:t>
                      </a:r>
                      <a:endParaRPr lang="he-IL" dirty="0"/>
                    </a:p>
                  </a:txBody>
                  <a:tcPr>
                    <a:solidFill>
                      <a:srgbClr val="BCD8E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solidFill>
                      <a:srgbClr val="BCD8E2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dirty="0"/>
                        <a:t>כולל פרוגרמה נדרשת</a:t>
                      </a:r>
                    </a:p>
                  </a:txBody>
                  <a:tcPr>
                    <a:solidFill>
                      <a:srgbClr val="BCD8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6044661"/>
                  </a:ext>
                </a:extLst>
              </a:tr>
              <a:tr h="58203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err="1"/>
                        <a:t>שב"צ</a:t>
                      </a:r>
                      <a:r>
                        <a:rPr lang="he-IL" dirty="0"/>
                        <a:t> (בדונם ובמ"ר)</a:t>
                      </a:r>
                    </a:p>
                  </a:txBody>
                  <a:tcPr>
                    <a:solidFill>
                      <a:srgbClr val="BCD8E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solidFill>
                      <a:srgbClr val="BCD8E2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dirty="0"/>
                        <a:t>כולל פרוגרמה נדרשת</a:t>
                      </a:r>
                    </a:p>
                  </a:txBody>
                  <a:tcPr>
                    <a:solidFill>
                      <a:srgbClr val="BCD8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6226181"/>
                  </a:ext>
                </a:extLst>
              </a:tr>
              <a:tr h="337213">
                <a:tc>
                  <a:txBody>
                    <a:bodyPr/>
                    <a:lstStyle/>
                    <a:p>
                      <a:pPr algn="r" rtl="1"/>
                      <a:r>
                        <a:rPr lang="he-IL" dirty="0"/>
                        <a:t>דרכים</a:t>
                      </a:r>
                    </a:p>
                  </a:txBody>
                  <a:tcPr>
                    <a:solidFill>
                      <a:srgbClr val="BCD8E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solidFill>
                      <a:srgbClr val="BCD8E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solidFill>
                      <a:srgbClr val="BCD8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9577442"/>
                  </a:ext>
                </a:extLst>
              </a:tr>
              <a:tr h="337213">
                <a:tc>
                  <a:txBody>
                    <a:bodyPr/>
                    <a:lstStyle/>
                    <a:p>
                      <a:pPr algn="r" rtl="1"/>
                      <a:r>
                        <a:rPr lang="he-IL" dirty="0"/>
                        <a:t>שבילים</a:t>
                      </a:r>
                    </a:p>
                  </a:txBody>
                  <a:tcPr>
                    <a:solidFill>
                      <a:srgbClr val="BCD8E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solidFill>
                      <a:srgbClr val="BCD8E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solidFill>
                      <a:srgbClr val="BCD8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7674305"/>
                  </a:ext>
                </a:extLst>
              </a:tr>
              <a:tr h="337213">
                <a:tc>
                  <a:txBody>
                    <a:bodyPr/>
                    <a:lstStyle/>
                    <a:p>
                      <a:pPr algn="r" rtl="1"/>
                      <a:r>
                        <a:rPr lang="he-IL" dirty="0"/>
                        <a:t>צפיפות נטו</a:t>
                      </a:r>
                    </a:p>
                  </a:txBody>
                  <a:tcPr>
                    <a:solidFill>
                      <a:srgbClr val="BCD8E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solidFill>
                      <a:srgbClr val="BCD8E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solidFill>
                      <a:srgbClr val="BCD8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1647849"/>
                  </a:ext>
                </a:extLst>
              </a:tr>
              <a:tr h="337213">
                <a:tc>
                  <a:txBody>
                    <a:bodyPr/>
                    <a:lstStyle/>
                    <a:p>
                      <a:pPr algn="r" rtl="1"/>
                      <a:r>
                        <a:rPr lang="he-IL" dirty="0"/>
                        <a:t>צפיפות ברוטו</a:t>
                      </a:r>
                    </a:p>
                  </a:txBody>
                  <a:tcPr>
                    <a:solidFill>
                      <a:srgbClr val="BCD8E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solidFill>
                      <a:srgbClr val="BCD8E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solidFill>
                      <a:srgbClr val="BCD8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4121185"/>
                  </a:ext>
                </a:extLst>
              </a:tr>
              <a:tr h="506561">
                <a:tc>
                  <a:txBody>
                    <a:bodyPr/>
                    <a:lstStyle/>
                    <a:p>
                      <a:pPr algn="r" rtl="1"/>
                      <a:r>
                        <a:rPr lang="he-IL" dirty="0"/>
                        <a:t>צפיפות רשת לק"מ</a:t>
                      </a:r>
                    </a:p>
                  </a:txBody>
                  <a:tcPr>
                    <a:solidFill>
                      <a:srgbClr val="BCD8E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solidFill>
                      <a:srgbClr val="BCD8E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solidFill>
                      <a:srgbClr val="BCD8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5613819"/>
                  </a:ext>
                </a:extLst>
              </a:tr>
              <a:tr h="582039">
                <a:tc>
                  <a:txBody>
                    <a:bodyPr/>
                    <a:lstStyle/>
                    <a:p>
                      <a:pPr algn="r" rtl="1"/>
                      <a:r>
                        <a:rPr lang="he-IL" dirty="0"/>
                        <a:t>סך מ"ר מוצע בנוי לדונם</a:t>
                      </a:r>
                    </a:p>
                  </a:txBody>
                  <a:tcPr>
                    <a:solidFill>
                      <a:srgbClr val="BCD8E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solidFill>
                      <a:srgbClr val="BCD8E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solidFill>
                      <a:srgbClr val="BCD8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8365818"/>
                  </a:ext>
                </a:extLst>
              </a:tr>
            </a:tbl>
          </a:graphicData>
        </a:graphic>
      </p:graphicFrame>
      <p:sp>
        <p:nvSpPr>
          <p:cNvPr id="4" name="כותרת 1">
            <a:extLst>
              <a:ext uri="{FF2B5EF4-FFF2-40B4-BE49-F238E27FC236}">
                <a16:creationId xmlns:a16="http://schemas.microsoft.com/office/drawing/2014/main" id="{CBA1B273-0E74-6A8F-10A8-0BBA36C2729B}"/>
              </a:ext>
            </a:extLst>
          </p:cNvPr>
          <p:cNvSpPr txBox="1">
            <a:spLocks/>
          </p:cNvSpPr>
          <p:nvPr/>
        </p:nvSpPr>
        <p:spPr>
          <a:xfrm>
            <a:off x="5695202" y="2971699"/>
            <a:ext cx="2304256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>
            <a:lvl1pPr algn="r" defTabSz="914400" rtl="1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Tahoma" panose="020B0604030504040204" pitchFamily="34" charset="0"/>
                <a:ea typeface="+mj-ea"/>
                <a:cs typeface="Tahoma" panose="020B0604030504040204" pitchFamily="34" charset="0"/>
              </a:defRPr>
            </a:lvl1pPr>
          </a:lstStyle>
          <a:p>
            <a:pPr algn="ctr"/>
            <a:r>
              <a:rPr lang="he-IL" b="0" dirty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טבלת השוואה בין מצב קיים למצב מוצע</a:t>
            </a:r>
          </a:p>
        </p:txBody>
      </p:sp>
      <p:sp>
        <p:nvSpPr>
          <p:cNvPr id="3" name="מלבן 2">
            <a:extLst>
              <a:ext uri="{FF2B5EF4-FFF2-40B4-BE49-F238E27FC236}">
                <a16:creationId xmlns:a16="http://schemas.microsoft.com/office/drawing/2014/main" id="{30B80149-D7A8-5D7F-143E-879C53B212E5}"/>
              </a:ext>
            </a:extLst>
          </p:cNvPr>
          <p:cNvSpPr/>
          <p:nvPr/>
        </p:nvSpPr>
        <p:spPr>
          <a:xfrm>
            <a:off x="949397" y="1238178"/>
            <a:ext cx="7245206" cy="4936778"/>
          </a:xfrm>
          <a:prstGeom prst="rect">
            <a:avLst/>
          </a:prstGeom>
          <a:noFill/>
          <a:ln w="28575">
            <a:solidFill>
              <a:srgbClr val="488FA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350"/>
          </a:p>
        </p:txBody>
      </p:sp>
    </p:spTree>
    <p:extLst>
      <p:ext uri="{BB962C8B-B14F-4D97-AF65-F5344CB8AC3E}">
        <p14:creationId xmlns:p14="http://schemas.microsoft.com/office/powerpoint/2010/main" val="17684378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תמונה 8" descr="תמונה שמכילה טקסט, עיצוב גרפי, גרפיקה, פוסטר&#10;&#10;התיאור נוצר באופן אוטומטי">
            <a:extLst>
              <a:ext uri="{FF2B5EF4-FFF2-40B4-BE49-F238E27FC236}">
                <a16:creationId xmlns:a16="http://schemas.microsoft.com/office/drawing/2014/main" id="{3E75E120-FAEA-02CB-2808-2E0DFDF461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357" y="203976"/>
            <a:ext cx="1325346" cy="934369"/>
          </a:xfrm>
          <a:prstGeom prst="rect">
            <a:avLst/>
          </a:prstGeom>
        </p:spPr>
      </p:pic>
      <p:sp>
        <p:nvSpPr>
          <p:cNvPr id="12" name="כותרת משנה 2">
            <a:extLst>
              <a:ext uri="{FF2B5EF4-FFF2-40B4-BE49-F238E27FC236}">
                <a16:creationId xmlns:a16="http://schemas.microsoft.com/office/drawing/2014/main" id="{32F3CB51-CC1B-178B-50D8-D4D5FF9294A4}"/>
              </a:ext>
            </a:extLst>
          </p:cNvPr>
          <p:cNvSpPr txBox="1">
            <a:spLocks/>
          </p:cNvSpPr>
          <p:nvPr/>
        </p:nvSpPr>
        <p:spPr>
          <a:xfrm>
            <a:off x="4165611" y="245041"/>
            <a:ext cx="4618463" cy="707540"/>
          </a:xfrm>
          <a:prstGeom prst="rect">
            <a:avLst/>
          </a:prstGeom>
        </p:spPr>
        <p:txBody>
          <a:bodyPr lIns="91440" tIns="45720" rIns="91440" bIns="45720">
            <a:normAutofit/>
          </a:bodyPr>
          <a:lstStyle>
            <a:lvl1pPr marL="0" indent="0" algn="ctr" defTabSz="685800" rtl="0" eaLnBrk="1" latinLnBrk="0" hangingPunct="1">
              <a:lnSpc>
                <a:spcPct val="120000"/>
              </a:lnSpc>
              <a:spcBef>
                <a:spcPts val="750"/>
              </a:spcBef>
              <a:buSzPct val="80000"/>
              <a:buFont typeface="Arial" panose="020B0604020202020204" pitchFamily="34" charset="0"/>
              <a:buNone/>
              <a:defRPr sz="1350" b="1" kern="12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119000"/>
              </a:lnSpc>
              <a:spcBef>
                <a:spcPts val="375"/>
              </a:spcBef>
              <a:buSzPct val="80000"/>
              <a:buFont typeface="Arial" panose="020B0604020202020204" pitchFamily="34" charset="0"/>
              <a:buNone/>
              <a:defRPr sz="15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119000"/>
              </a:lnSpc>
              <a:spcBef>
                <a:spcPts val="375"/>
              </a:spcBef>
              <a:buSzPct val="80000"/>
              <a:buFont typeface="Arial" panose="020B0604020202020204" pitchFamily="34" charset="0"/>
              <a:buNone/>
              <a:defRPr sz="13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119000"/>
              </a:lnSpc>
              <a:spcBef>
                <a:spcPts val="375"/>
              </a:spcBef>
              <a:buSzPct val="80000"/>
              <a:buFont typeface="Arial" panose="020B0604020202020204" pitchFamily="34" charset="0"/>
              <a:buNone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119000"/>
              </a:lnSpc>
              <a:spcBef>
                <a:spcPts val="375"/>
              </a:spcBef>
              <a:buSzPct val="80000"/>
              <a:buFont typeface="Arial" panose="020B0604020202020204" pitchFamily="34" charset="0"/>
              <a:buNone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he-IL" dirty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המצב המוצע</a:t>
            </a:r>
            <a:endParaRPr lang="he-IL" dirty="0"/>
          </a:p>
        </p:txBody>
      </p:sp>
      <p:sp>
        <p:nvSpPr>
          <p:cNvPr id="2" name="מלבן 1">
            <a:extLst>
              <a:ext uri="{FF2B5EF4-FFF2-40B4-BE49-F238E27FC236}">
                <a16:creationId xmlns:a16="http://schemas.microsoft.com/office/drawing/2014/main" id="{030AC91C-DBF8-113D-10E4-040AA4EA433E}"/>
              </a:ext>
            </a:extLst>
          </p:cNvPr>
          <p:cNvSpPr/>
          <p:nvPr/>
        </p:nvSpPr>
        <p:spPr>
          <a:xfrm>
            <a:off x="2149742" y="2483155"/>
            <a:ext cx="5860740" cy="24468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he-IL" b="1" dirty="0">
                <a:solidFill>
                  <a:srgbClr val="222222"/>
                </a:solidFill>
                <a:latin typeface="Arial" pitchFamily="34" charset="0"/>
              </a:rPr>
              <a:t>עקרונות התכנון:</a:t>
            </a:r>
          </a:p>
          <a:p>
            <a:pPr marL="171450" indent="-1714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dirty="0">
                <a:solidFill>
                  <a:srgbClr val="222222"/>
                </a:solidFill>
                <a:latin typeface="Arial" pitchFamily="34" charset="0"/>
              </a:rPr>
              <a:t>במה התכנית משפרת את המצב הקיים?</a:t>
            </a:r>
          </a:p>
          <a:p>
            <a:pPr marL="171450" indent="-1714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dirty="0">
                <a:solidFill>
                  <a:srgbClr val="222222"/>
                </a:solidFill>
                <a:latin typeface="Arial" pitchFamily="34" charset="0"/>
              </a:rPr>
              <a:t>מה הקונפליקטים שנותרו פתוחים?</a:t>
            </a:r>
          </a:p>
          <a:p>
            <a:pPr marL="171450" indent="-1714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dirty="0">
                <a:solidFill>
                  <a:srgbClr val="222222"/>
                </a:solidFill>
                <a:latin typeface="Arial" pitchFamily="34" charset="0"/>
              </a:rPr>
              <a:t>האם קימות סוגיות משפטיות ? </a:t>
            </a:r>
          </a:p>
          <a:p>
            <a:pPr marL="171450" indent="-1714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dirty="0">
                <a:solidFill>
                  <a:srgbClr val="222222"/>
                </a:solidFill>
                <a:latin typeface="Arial" pitchFamily="34" charset="0"/>
              </a:rPr>
              <a:t>מה הנושאים שמבוקש ללוות?</a:t>
            </a:r>
          </a:p>
          <a:p>
            <a:pPr algn="ctr" rtl="1"/>
            <a:endParaRPr lang="he-IL" dirty="0">
              <a:solidFill>
                <a:srgbClr val="222222"/>
              </a:solidFill>
              <a:latin typeface="Arial" pitchFamily="34" charset="0"/>
            </a:endParaRPr>
          </a:p>
        </p:txBody>
      </p:sp>
      <p:sp>
        <p:nvSpPr>
          <p:cNvPr id="3" name="מלבן 2">
            <a:extLst>
              <a:ext uri="{FF2B5EF4-FFF2-40B4-BE49-F238E27FC236}">
                <a16:creationId xmlns:a16="http://schemas.microsoft.com/office/drawing/2014/main" id="{4B258D7E-F848-398E-6D3E-CBA32EBDB956}"/>
              </a:ext>
            </a:extLst>
          </p:cNvPr>
          <p:cNvSpPr/>
          <p:nvPr/>
        </p:nvSpPr>
        <p:spPr>
          <a:xfrm>
            <a:off x="949397" y="1238178"/>
            <a:ext cx="7245206" cy="4936778"/>
          </a:xfrm>
          <a:prstGeom prst="rect">
            <a:avLst/>
          </a:prstGeom>
          <a:noFill/>
          <a:ln w="28575">
            <a:solidFill>
              <a:srgbClr val="488FA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350"/>
          </a:p>
        </p:txBody>
      </p:sp>
    </p:spTree>
    <p:extLst>
      <p:ext uri="{BB962C8B-B14F-4D97-AF65-F5344CB8AC3E}">
        <p14:creationId xmlns:p14="http://schemas.microsoft.com/office/powerpoint/2010/main" val="15410723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תמונה 8" descr="תמונה שמכילה טקסט, עיצוב גרפי, גרפיקה, פוסטר&#10;&#10;התיאור נוצר באופן אוטומטי">
            <a:extLst>
              <a:ext uri="{FF2B5EF4-FFF2-40B4-BE49-F238E27FC236}">
                <a16:creationId xmlns:a16="http://schemas.microsoft.com/office/drawing/2014/main" id="{3E75E120-FAEA-02CB-2808-2E0DFDF461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357" y="203976"/>
            <a:ext cx="1325346" cy="934369"/>
          </a:xfrm>
          <a:prstGeom prst="rect">
            <a:avLst/>
          </a:prstGeom>
        </p:spPr>
      </p:pic>
      <p:sp>
        <p:nvSpPr>
          <p:cNvPr id="12" name="כותרת משנה 2">
            <a:extLst>
              <a:ext uri="{FF2B5EF4-FFF2-40B4-BE49-F238E27FC236}">
                <a16:creationId xmlns:a16="http://schemas.microsoft.com/office/drawing/2014/main" id="{32F3CB51-CC1B-178B-50D8-D4D5FF9294A4}"/>
              </a:ext>
            </a:extLst>
          </p:cNvPr>
          <p:cNvSpPr txBox="1">
            <a:spLocks/>
          </p:cNvSpPr>
          <p:nvPr/>
        </p:nvSpPr>
        <p:spPr>
          <a:xfrm>
            <a:off x="4165611" y="245041"/>
            <a:ext cx="4618463" cy="707540"/>
          </a:xfrm>
          <a:prstGeom prst="rect">
            <a:avLst/>
          </a:prstGeom>
        </p:spPr>
        <p:txBody>
          <a:bodyPr lIns="91440" tIns="45720" rIns="91440" bIns="45720">
            <a:normAutofit/>
          </a:bodyPr>
          <a:lstStyle>
            <a:lvl1pPr marL="0" indent="0" algn="ctr" defTabSz="685800" rtl="0" eaLnBrk="1" latinLnBrk="0" hangingPunct="1">
              <a:lnSpc>
                <a:spcPct val="120000"/>
              </a:lnSpc>
              <a:spcBef>
                <a:spcPts val="750"/>
              </a:spcBef>
              <a:buSzPct val="80000"/>
              <a:buFont typeface="Arial" panose="020B0604020202020204" pitchFamily="34" charset="0"/>
              <a:buNone/>
              <a:defRPr sz="1350" b="1" kern="12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119000"/>
              </a:lnSpc>
              <a:spcBef>
                <a:spcPts val="375"/>
              </a:spcBef>
              <a:buSzPct val="80000"/>
              <a:buFont typeface="Arial" panose="020B0604020202020204" pitchFamily="34" charset="0"/>
              <a:buNone/>
              <a:defRPr sz="15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119000"/>
              </a:lnSpc>
              <a:spcBef>
                <a:spcPts val="375"/>
              </a:spcBef>
              <a:buSzPct val="80000"/>
              <a:buFont typeface="Arial" panose="020B0604020202020204" pitchFamily="34" charset="0"/>
              <a:buNone/>
              <a:defRPr sz="13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119000"/>
              </a:lnSpc>
              <a:spcBef>
                <a:spcPts val="375"/>
              </a:spcBef>
              <a:buSzPct val="80000"/>
              <a:buFont typeface="Arial" panose="020B0604020202020204" pitchFamily="34" charset="0"/>
              <a:buNone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119000"/>
              </a:lnSpc>
              <a:spcBef>
                <a:spcPts val="375"/>
              </a:spcBef>
              <a:buSzPct val="80000"/>
              <a:buFont typeface="Arial" panose="020B0604020202020204" pitchFamily="34" charset="0"/>
              <a:buNone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he-IL" dirty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המצב המוצע</a:t>
            </a:r>
            <a:endParaRPr lang="he-IL" dirty="0"/>
          </a:p>
        </p:txBody>
      </p:sp>
      <p:sp>
        <p:nvSpPr>
          <p:cNvPr id="3" name="מלבן 2">
            <a:extLst>
              <a:ext uri="{FF2B5EF4-FFF2-40B4-BE49-F238E27FC236}">
                <a16:creationId xmlns:a16="http://schemas.microsoft.com/office/drawing/2014/main" id="{5A4BDB59-A3DB-0DE2-1915-4B25164E551F}"/>
              </a:ext>
            </a:extLst>
          </p:cNvPr>
          <p:cNvSpPr/>
          <p:nvPr/>
        </p:nvSpPr>
        <p:spPr>
          <a:xfrm>
            <a:off x="949397" y="1608557"/>
            <a:ext cx="7080909" cy="41960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he-IL" b="1" dirty="0">
                <a:solidFill>
                  <a:srgbClr val="222222"/>
                </a:solidFill>
                <a:latin typeface="Arial" pitchFamily="34" charset="0"/>
              </a:rPr>
              <a:t>הבינוי המוצע:</a:t>
            </a:r>
          </a:p>
          <a:p>
            <a:pPr marL="342900" indent="-342900" algn="r" rtl="1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he-IL" b="1" dirty="0"/>
              <a:t>אפיון הבינוי – </a:t>
            </a:r>
            <a:r>
              <a:rPr lang="he-IL" dirty="0"/>
              <a:t>מגדלי, מרקמי, בניה משולבת.</a:t>
            </a:r>
            <a:endParaRPr lang="he-IL" b="1" dirty="0">
              <a:solidFill>
                <a:prstClr val="black"/>
              </a:solidFill>
            </a:endParaRPr>
          </a:p>
          <a:p>
            <a:pPr marL="342900" lvl="0" indent="-342900" algn="r" rtl="1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he-IL" b="1" dirty="0">
                <a:solidFill>
                  <a:prstClr val="black"/>
                </a:solidFill>
              </a:rPr>
              <a:t>עירוב שימושים </a:t>
            </a:r>
            <a:r>
              <a:rPr lang="he-IL" dirty="0">
                <a:solidFill>
                  <a:prstClr val="black"/>
                </a:solidFill>
              </a:rPr>
              <a:t>– הדגשת מבנים משולבים במסחר, תעסוקה, מבני ציבור.</a:t>
            </a:r>
            <a:endParaRPr lang="he-IL" b="1" dirty="0"/>
          </a:p>
          <a:p>
            <a:pPr marL="342900" indent="-342900" algn="r" rtl="1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he-IL" b="1" dirty="0"/>
              <a:t>קומת הקרקע ביחס לרחוב :</a:t>
            </a:r>
            <a:r>
              <a:rPr lang="he-IL" dirty="0"/>
              <a:t> יחס לעצים בוגרים, יחס המבנים לאורך חזית הרחוב, מיקום דירות גן, מיקום שטחים ציבוריים ושטחים משותפים וכד'.</a:t>
            </a:r>
          </a:p>
          <a:p>
            <a:pPr marL="342900" indent="-342900" algn="r" rtl="1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he-IL" b="1" dirty="0"/>
              <a:t>תת קרקע- </a:t>
            </a:r>
            <a:r>
              <a:rPr lang="he-IL" dirty="0"/>
              <a:t>מיקום</a:t>
            </a:r>
            <a:r>
              <a:rPr lang="he-IL" b="1" dirty="0"/>
              <a:t> </a:t>
            </a:r>
            <a:r>
              <a:rPr lang="he-IL" dirty="0"/>
              <a:t>כניסות לחניונים, שימושים בתת הקרקע</a:t>
            </a:r>
          </a:p>
          <a:p>
            <a:pPr marL="342900" indent="-342900" algn="r" rtl="1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he-IL" b="1" dirty="0"/>
              <a:t>השפעות סביבתיות של התכנית</a:t>
            </a:r>
            <a:r>
              <a:rPr lang="he-IL" dirty="0"/>
              <a:t>–הצללה, רוחות, גובה הבינוי, פיתוח </a:t>
            </a:r>
          </a:p>
          <a:p>
            <a:pPr marL="342900" indent="-342900" algn="r" rtl="1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he-IL" b="1" dirty="0"/>
              <a:t>חתכים – </a:t>
            </a:r>
            <a:r>
              <a:rPr lang="he-IL" dirty="0"/>
              <a:t>חתכי רחוב</a:t>
            </a:r>
            <a:r>
              <a:rPr lang="he-IL" b="1" dirty="0"/>
              <a:t>, </a:t>
            </a:r>
            <a:r>
              <a:rPr lang="he-IL" dirty="0"/>
              <a:t>חתכי אורך ורוחב הכוללים את הרחובות התוחמים ואת הבינוי הקיים בלוק הסמוך. </a:t>
            </a:r>
          </a:p>
          <a:p>
            <a:pPr marL="342900" indent="-342900" algn="r" rtl="1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he-IL" dirty="0"/>
          </a:p>
        </p:txBody>
      </p:sp>
      <p:sp>
        <p:nvSpPr>
          <p:cNvPr id="2" name="מלבן 1">
            <a:extLst>
              <a:ext uri="{FF2B5EF4-FFF2-40B4-BE49-F238E27FC236}">
                <a16:creationId xmlns:a16="http://schemas.microsoft.com/office/drawing/2014/main" id="{51603E0D-F6B7-A48A-51D8-0E013680A6CA}"/>
              </a:ext>
            </a:extLst>
          </p:cNvPr>
          <p:cNvSpPr/>
          <p:nvPr/>
        </p:nvSpPr>
        <p:spPr>
          <a:xfrm>
            <a:off x="949397" y="1238178"/>
            <a:ext cx="7245206" cy="4936778"/>
          </a:xfrm>
          <a:prstGeom prst="rect">
            <a:avLst/>
          </a:prstGeom>
          <a:noFill/>
          <a:ln w="28575">
            <a:solidFill>
              <a:srgbClr val="488FA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350"/>
          </a:p>
        </p:txBody>
      </p:sp>
    </p:spTree>
    <p:extLst>
      <p:ext uri="{BB962C8B-B14F-4D97-AF65-F5344CB8AC3E}">
        <p14:creationId xmlns:p14="http://schemas.microsoft.com/office/powerpoint/2010/main" val="31708404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תמונה 8" descr="תמונה שמכילה טקסט, עיצוב גרפי, גרפיקה, פוסטר&#10;&#10;התיאור נוצר באופן אוטומטי">
            <a:extLst>
              <a:ext uri="{FF2B5EF4-FFF2-40B4-BE49-F238E27FC236}">
                <a16:creationId xmlns:a16="http://schemas.microsoft.com/office/drawing/2014/main" id="{3E75E120-FAEA-02CB-2808-2E0DFDF461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357" y="203976"/>
            <a:ext cx="1325346" cy="934369"/>
          </a:xfrm>
          <a:prstGeom prst="rect">
            <a:avLst/>
          </a:prstGeom>
        </p:spPr>
      </p:pic>
      <p:sp>
        <p:nvSpPr>
          <p:cNvPr id="12" name="כותרת משנה 2">
            <a:extLst>
              <a:ext uri="{FF2B5EF4-FFF2-40B4-BE49-F238E27FC236}">
                <a16:creationId xmlns:a16="http://schemas.microsoft.com/office/drawing/2014/main" id="{32F3CB51-CC1B-178B-50D8-D4D5FF9294A4}"/>
              </a:ext>
            </a:extLst>
          </p:cNvPr>
          <p:cNvSpPr txBox="1">
            <a:spLocks/>
          </p:cNvSpPr>
          <p:nvPr/>
        </p:nvSpPr>
        <p:spPr>
          <a:xfrm>
            <a:off x="4165611" y="245041"/>
            <a:ext cx="4618463" cy="707540"/>
          </a:xfrm>
          <a:prstGeom prst="rect">
            <a:avLst/>
          </a:prstGeom>
        </p:spPr>
        <p:txBody>
          <a:bodyPr lIns="91440" tIns="45720" rIns="91440" bIns="45720">
            <a:normAutofit/>
          </a:bodyPr>
          <a:lstStyle>
            <a:lvl1pPr marL="0" indent="0" algn="ctr" defTabSz="685800" rtl="0" eaLnBrk="1" latinLnBrk="0" hangingPunct="1">
              <a:lnSpc>
                <a:spcPct val="120000"/>
              </a:lnSpc>
              <a:spcBef>
                <a:spcPts val="750"/>
              </a:spcBef>
              <a:buSzPct val="80000"/>
              <a:buFont typeface="Arial" panose="020B0604020202020204" pitchFamily="34" charset="0"/>
              <a:buNone/>
              <a:defRPr sz="1350" b="1" kern="12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119000"/>
              </a:lnSpc>
              <a:spcBef>
                <a:spcPts val="375"/>
              </a:spcBef>
              <a:buSzPct val="80000"/>
              <a:buFont typeface="Arial" panose="020B0604020202020204" pitchFamily="34" charset="0"/>
              <a:buNone/>
              <a:defRPr sz="15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119000"/>
              </a:lnSpc>
              <a:spcBef>
                <a:spcPts val="375"/>
              </a:spcBef>
              <a:buSzPct val="80000"/>
              <a:buFont typeface="Arial" panose="020B0604020202020204" pitchFamily="34" charset="0"/>
              <a:buNone/>
              <a:defRPr sz="13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119000"/>
              </a:lnSpc>
              <a:spcBef>
                <a:spcPts val="375"/>
              </a:spcBef>
              <a:buSzPct val="80000"/>
              <a:buFont typeface="Arial" panose="020B0604020202020204" pitchFamily="34" charset="0"/>
              <a:buNone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119000"/>
              </a:lnSpc>
              <a:spcBef>
                <a:spcPts val="375"/>
              </a:spcBef>
              <a:buSzPct val="80000"/>
              <a:buFont typeface="Arial" panose="020B0604020202020204" pitchFamily="34" charset="0"/>
              <a:buNone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he-IL" dirty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המצב המוצע</a:t>
            </a:r>
            <a:endParaRPr lang="he-IL" dirty="0"/>
          </a:p>
        </p:txBody>
      </p:sp>
      <p:sp>
        <p:nvSpPr>
          <p:cNvPr id="2" name="מלבן 1">
            <a:extLst>
              <a:ext uri="{FF2B5EF4-FFF2-40B4-BE49-F238E27FC236}">
                <a16:creationId xmlns:a16="http://schemas.microsoft.com/office/drawing/2014/main" id="{BFBDA029-15DD-B365-FE2E-16A12322864C}"/>
              </a:ext>
            </a:extLst>
          </p:cNvPr>
          <p:cNvSpPr/>
          <p:nvPr/>
        </p:nvSpPr>
        <p:spPr>
          <a:xfrm>
            <a:off x="949397" y="2772975"/>
            <a:ext cx="7080909" cy="17030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he-IL" b="1" dirty="0">
                <a:solidFill>
                  <a:prstClr val="black"/>
                </a:solidFill>
              </a:rPr>
              <a:t>הדמיות:</a:t>
            </a:r>
          </a:p>
          <a:p>
            <a:pPr marL="28575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dirty="0">
                <a:solidFill>
                  <a:srgbClr val="222222"/>
                </a:solidFill>
                <a:latin typeface="Arial" pitchFamily="34" charset="0"/>
              </a:rPr>
              <a:t>הדמיה מחזית הרחוב בקנה מידה אנושי.</a:t>
            </a:r>
          </a:p>
          <a:p>
            <a:pPr marL="28575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dirty="0">
                <a:solidFill>
                  <a:srgbClr val="222222"/>
                </a:solidFill>
                <a:latin typeface="Arial" pitchFamily="34" charset="0"/>
              </a:rPr>
              <a:t>הדמיה של התכנית על רקע הבינוי הקיים בתלת </a:t>
            </a:r>
            <a:r>
              <a:rPr lang="he-IL" dirty="0" err="1">
                <a:solidFill>
                  <a:srgbClr val="222222"/>
                </a:solidFill>
                <a:latin typeface="Arial" pitchFamily="34" charset="0"/>
              </a:rPr>
              <a:t>מימד</a:t>
            </a:r>
            <a:endParaRPr lang="he-IL" dirty="0">
              <a:solidFill>
                <a:srgbClr val="222222"/>
              </a:solidFill>
              <a:latin typeface="Arial" pitchFamily="34" charset="0"/>
            </a:endParaRPr>
          </a:p>
          <a:p>
            <a:pPr marL="28575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b="1" dirty="0"/>
          </a:p>
        </p:txBody>
      </p:sp>
      <p:sp>
        <p:nvSpPr>
          <p:cNvPr id="3" name="מלבן 2">
            <a:extLst>
              <a:ext uri="{FF2B5EF4-FFF2-40B4-BE49-F238E27FC236}">
                <a16:creationId xmlns:a16="http://schemas.microsoft.com/office/drawing/2014/main" id="{2D669C79-9E46-6F26-B856-70066C419121}"/>
              </a:ext>
            </a:extLst>
          </p:cNvPr>
          <p:cNvSpPr/>
          <p:nvPr/>
        </p:nvSpPr>
        <p:spPr>
          <a:xfrm>
            <a:off x="949397" y="1238178"/>
            <a:ext cx="7245206" cy="4936778"/>
          </a:xfrm>
          <a:prstGeom prst="rect">
            <a:avLst/>
          </a:prstGeom>
          <a:noFill/>
          <a:ln w="28575">
            <a:solidFill>
              <a:srgbClr val="488FA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350"/>
          </a:p>
        </p:txBody>
      </p:sp>
    </p:spTree>
    <p:extLst>
      <p:ext uri="{BB962C8B-B14F-4D97-AF65-F5344CB8AC3E}">
        <p14:creationId xmlns:p14="http://schemas.microsoft.com/office/powerpoint/2010/main" val="12104766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תמונה 8" descr="תמונה שמכילה טקסט, עיצוב גרפי, גרפיקה, פוסטר&#10;&#10;התיאור נוצר באופן אוטומטי">
            <a:extLst>
              <a:ext uri="{FF2B5EF4-FFF2-40B4-BE49-F238E27FC236}">
                <a16:creationId xmlns:a16="http://schemas.microsoft.com/office/drawing/2014/main" id="{3E75E120-FAEA-02CB-2808-2E0DFDF461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357" y="203976"/>
            <a:ext cx="1325346" cy="934369"/>
          </a:xfrm>
          <a:prstGeom prst="rect">
            <a:avLst/>
          </a:prstGeom>
        </p:spPr>
      </p:pic>
      <p:sp>
        <p:nvSpPr>
          <p:cNvPr id="12" name="כותרת משנה 2">
            <a:extLst>
              <a:ext uri="{FF2B5EF4-FFF2-40B4-BE49-F238E27FC236}">
                <a16:creationId xmlns:a16="http://schemas.microsoft.com/office/drawing/2014/main" id="{32F3CB51-CC1B-178B-50D8-D4D5FF9294A4}"/>
              </a:ext>
            </a:extLst>
          </p:cNvPr>
          <p:cNvSpPr txBox="1">
            <a:spLocks/>
          </p:cNvSpPr>
          <p:nvPr/>
        </p:nvSpPr>
        <p:spPr>
          <a:xfrm>
            <a:off x="4165611" y="245041"/>
            <a:ext cx="4618463" cy="707540"/>
          </a:xfrm>
          <a:prstGeom prst="rect">
            <a:avLst/>
          </a:prstGeom>
        </p:spPr>
        <p:txBody>
          <a:bodyPr lIns="91440" tIns="45720" rIns="91440" bIns="45720">
            <a:normAutofit/>
          </a:bodyPr>
          <a:lstStyle>
            <a:lvl1pPr marL="0" indent="0" algn="ctr" defTabSz="685800" rtl="0" eaLnBrk="1" latinLnBrk="0" hangingPunct="1">
              <a:lnSpc>
                <a:spcPct val="120000"/>
              </a:lnSpc>
              <a:spcBef>
                <a:spcPts val="750"/>
              </a:spcBef>
              <a:buSzPct val="80000"/>
              <a:buFont typeface="Arial" panose="020B0604020202020204" pitchFamily="34" charset="0"/>
              <a:buNone/>
              <a:defRPr sz="1350" b="1" kern="12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119000"/>
              </a:lnSpc>
              <a:spcBef>
                <a:spcPts val="375"/>
              </a:spcBef>
              <a:buSzPct val="80000"/>
              <a:buFont typeface="Arial" panose="020B0604020202020204" pitchFamily="34" charset="0"/>
              <a:buNone/>
              <a:defRPr sz="15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119000"/>
              </a:lnSpc>
              <a:spcBef>
                <a:spcPts val="375"/>
              </a:spcBef>
              <a:buSzPct val="80000"/>
              <a:buFont typeface="Arial" panose="020B0604020202020204" pitchFamily="34" charset="0"/>
              <a:buNone/>
              <a:defRPr sz="13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119000"/>
              </a:lnSpc>
              <a:spcBef>
                <a:spcPts val="375"/>
              </a:spcBef>
              <a:buSzPct val="80000"/>
              <a:buFont typeface="Arial" panose="020B0604020202020204" pitchFamily="34" charset="0"/>
              <a:buNone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119000"/>
              </a:lnSpc>
              <a:spcBef>
                <a:spcPts val="375"/>
              </a:spcBef>
              <a:buSzPct val="80000"/>
              <a:buFont typeface="Arial" panose="020B0604020202020204" pitchFamily="34" charset="0"/>
              <a:buNone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he-IL" dirty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המצב המוצע</a:t>
            </a:r>
            <a:endParaRPr lang="he-IL" dirty="0"/>
          </a:p>
        </p:txBody>
      </p:sp>
      <p:sp>
        <p:nvSpPr>
          <p:cNvPr id="3" name="מלבן 2">
            <a:extLst>
              <a:ext uri="{FF2B5EF4-FFF2-40B4-BE49-F238E27FC236}">
                <a16:creationId xmlns:a16="http://schemas.microsoft.com/office/drawing/2014/main" id="{DC918A77-B8C5-3104-4373-0654FDAF07D8}"/>
              </a:ext>
            </a:extLst>
          </p:cNvPr>
          <p:cNvSpPr/>
          <p:nvPr/>
        </p:nvSpPr>
        <p:spPr>
          <a:xfrm>
            <a:off x="2381787" y="1839300"/>
            <a:ext cx="5634736" cy="37805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he-IL" b="1" dirty="0"/>
              <a:t>שמאות</a:t>
            </a:r>
            <a:r>
              <a:rPr lang="he-IL" b="1" dirty="0">
                <a:solidFill>
                  <a:prstClr val="black"/>
                </a:solidFill>
              </a:rPr>
              <a:t>:</a:t>
            </a:r>
          </a:p>
          <a:p>
            <a:pPr marL="28575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dirty="0">
                <a:solidFill>
                  <a:srgbClr val="222222"/>
                </a:solidFill>
                <a:latin typeface="Arial" pitchFamily="34" charset="0"/>
              </a:rPr>
              <a:t>יחס יח"ד במצב הקיים מול המצב המוצע?</a:t>
            </a:r>
          </a:p>
          <a:p>
            <a:pPr marL="28575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dirty="0">
                <a:solidFill>
                  <a:srgbClr val="222222"/>
                </a:solidFill>
                <a:latin typeface="Arial" pitchFamily="34" charset="0"/>
              </a:rPr>
              <a:t>יחס מ"ר בין המצב הקיים מול המצב המוצע?</a:t>
            </a:r>
          </a:p>
          <a:p>
            <a:pPr marL="28575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dirty="0">
                <a:solidFill>
                  <a:srgbClr val="222222"/>
                </a:solidFill>
                <a:latin typeface="Arial" pitchFamily="34" charset="0"/>
              </a:rPr>
              <a:t>הנחות הבסיס שעל פיהן התקבל היחס (תמורה לדיירים, חניות, פיתוח תשתיות, מטלות וכדומה)?</a:t>
            </a:r>
          </a:p>
          <a:p>
            <a:pPr marL="28575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dirty="0">
                <a:solidFill>
                  <a:srgbClr val="222222"/>
                </a:solidFill>
                <a:latin typeface="Arial" pitchFamily="34" charset="0"/>
              </a:rPr>
              <a:t>חלוקה למתחמי איחוד וחלוקה</a:t>
            </a:r>
          </a:p>
          <a:p>
            <a:pPr marL="28575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dirty="0">
                <a:solidFill>
                  <a:srgbClr val="222222"/>
                </a:solidFill>
                <a:latin typeface="Arial" pitchFamily="34" charset="0"/>
              </a:rPr>
              <a:t>סוגיות נוספות כגון: ריבוי בעלויות, קרקעות משלימות וכדומה</a:t>
            </a:r>
          </a:p>
          <a:p>
            <a:pPr marL="28575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b="1" dirty="0"/>
          </a:p>
        </p:txBody>
      </p:sp>
      <p:sp>
        <p:nvSpPr>
          <p:cNvPr id="2" name="מלבן 1">
            <a:extLst>
              <a:ext uri="{FF2B5EF4-FFF2-40B4-BE49-F238E27FC236}">
                <a16:creationId xmlns:a16="http://schemas.microsoft.com/office/drawing/2014/main" id="{86FA95A1-9CD1-CA21-66DF-38B5ABF0A5AC}"/>
              </a:ext>
            </a:extLst>
          </p:cNvPr>
          <p:cNvSpPr/>
          <p:nvPr/>
        </p:nvSpPr>
        <p:spPr>
          <a:xfrm>
            <a:off x="949397" y="1238178"/>
            <a:ext cx="7245206" cy="4936778"/>
          </a:xfrm>
          <a:prstGeom prst="rect">
            <a:avLst/>
          </a:prstGeom>
          <a:noFill/>
          <a:ln w="28575">
            <a:solidFill>
              <a:srgbClr val="488FA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350"/>
          </a:p>
        </p:txBody>
      </p:sp>
    </p:spTree>
    <p:extLst>
      <p:ext uri="{BB962C8B-B14F-4D97-AF65-F5344CB8AC3E}">
        <p14:creationId xmlns:p14="http://schemas.microsoft.com/office/powerpoint/2010/main" val="1773119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תמונה 8" descr="תמונה שמכילה טקסט, עיצוב גרפי, גרפיקה, פוסטר&#10;&#10;התיאור נוצר באופן אוטומטי">
            <a:extLst>
              <a:ext uri="{FF2B5EF4-FFF2-40B4-BE49-F238E27FC236}">
                <a16:creationId xmlns:a16="http://schemas.microsoft.com/office/drawing/2014/main" id="{3E75E120-FAEA-02CB-2808-2E0DFDF461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357" y="203976"/>
            <a:ext cx="1325346" cy="934369"/>
          </a:xfrm>
          <a:prstGeom prst="rect">
            <a:avLst/>
          </a:prstGeom>
        </p:spPr>
      </p:pic>
      <p:sp>
        <p:nvSpPr>
          <p:cNvPr id="12" name="כותרת משנה 2">
            <a:extLst>
              <a:ext uri="{FF2B5EF4-FFF2-40B4-BE49-F238E27FC236}">
                <a16:creationId xmlns:a16="http://schemas.microsoft.com/office/drawing/2014/main" id="{32F3CB51-CC1B-178B-50D8-D4D5FF9294A4}"/>
              </a:ext>
            </a:extLst>
          </p:cNvPr>
          <p:cNvSpPr txBox="1">
            <a:spLocks/>
          </p:cNvSpPr>
          <p:nvPr/>
        </p:nvSpPr>
        <p:spPr>
          <a:xfrm>
            <a:off x="4165611" y="245041"/>
            <a:ext cx="4618463" cy="707540"/>
          </a:xfrm>
          <a:prstGeom prst="rect">
            <a:avLst/>
          </a:prstGeom>
        </p:spPr>
        <p:txBody>
          <a:bodyPr lIns="91440" tIns="45720" rIns="91440" bIns="45720">
            <a:normAutofit/>
          </a:bodyPr>
          <a:lstStyle>
            <a:lvl1pPr marL="0" indent="0" algn="ctr" defTabSz="685800" rtl="0" eaLnBrk="1" latinLnBrk="0" hangingPunct="1">
              <a:lnSpc>
                <a:spcPct val="120000"/>
              </a:lnSpc>
              <a:spcBef>
                <a:spcPts val="750"/>
              </a:spcBef>
              <a:buSzPct val="80000"/>
              <a:buFont typeface="Arial" panose="020B0604020202020204" pitchFamily="34" charset="0"/>
              <a:buNone/>
              <a:defRPr sz="1350" b="1" kern="12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119000"/>
              </a:lnSpc>
              <a:spcBef>
                <a:spcPts val="375"/>
              </a:spcBef>
              <a:buSzPct val="80000"/>
              <a:buFont typeface="Arial" panose="020B0604020202020204" pitchFamily="34" charset="0"/>
              <a:buNone/>
              <a:defRPr sz="15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119000"/>
              </a:lnSpc>
              <a:spcBef>
                <a:spcPts val="375"/>
              </a:spcBef>
              <a:buSzPct val="80000"/>
              <a:buFont typeface="Arial" panose="020B0604020202020204" pitchFamily="34" charset="0"/>
              <a:buNone/>
              <a:defRPr sz="13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119000"/>
              </a:lnSpc>
              <a:spcBef>
                <a:spcPts val="375"/>
              </a:spcBef>
              <a:buSzPct val="80000"/>
              <a:buFont typeface="Arial" panose="020B0604020202020204" pitchFamily="34" charset="0"/>
              <a:buNone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119000"/>
              </a:lnSpc>
              <a:spcBef>
                <a:spcPts val="375"/>
              </a:spcBef>
              <a:buSzPct val="80000"/>
              <a:buFont typeface="Arial" panose="020B0604020202020204" pitchFamily="34" charset="0"/>
              <a:buNone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he-IL" dirty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המצב המוצע</a:t>
            </a:r>
            <a:endParaRPr lang="he-IL" dirty="0"/>
          </a:p>
        </p:txBody>
      </p:sp>
      <p:sp>
        <p:nvSpPr>
          <p:cNvPr id="2" name="מלבן 1">
            <a:extLst>
              <a:ext uri="{FF2B5EF4-FFF2-40B4-BE49-F238E27FC236}">
                <a16:creationId xmlns:a16="http://schemas.microsoft.com/office/drawing/2014/main" id="{04507856-8087-B88B-892B-86EF485A041B}"/>
              </a:ext>
            </a:extLst>
          </p:cNvPr>
          <p:cNvSpPr/>
          <p:nvPr/>
        </p:nvSpPr>
        <p:spPr>
          <a:xfrm>
            <a:off x="1555455" y="1954805"/>
            <a:ext cx="6432837" cy="35035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he-IL" b="1" dirty="0">
                <a:solidFill>
                  <a:srgbClr val="222222"/>
                </a:solidFill>
                <a:latin typeface="Arial" pitchFamily="34" charset="0"/>
              </a:rPr>
              <a:t>הצגת הפתרונות שהתכנית מציעה בתחומה בנושאים הבאים:</a:t>
            </a:r>
          </a:p>
          <a:p>
            <a:pPr algn="r" rtl="1"/>
            <a:endParaRPr lang="he-IL" dirty="0">
              <a:solidFill>
                <a:srgbClr val="222222"/>
              </a:solidFill>
              <a:latin typeface="Arial" pitchFamily="34" charset="0"/>
            </a:endParaRPr>
          </a:p>
          <a:p>
            <a:pPr marL="171450" indent="-171450" algn="r" rtl="1">
              <a:buFont typeface="Arial" panose="020B0604020202020204" pitchFamily="34" charset="0"/>
              <a:buChar char="•"/>
            </a:pPr>
            <a:r>
              <a:rPr lang="he-IL" dirty="0">
                <a:solidFill>
                  <a:srgbClr val="222222"/>
                </a:solidFill>
                <a:latin typeface="Arial" pitchFamily="34" charset="0"/>
              </a:rPr>
              <a:t>תחבורה</a:t>
            </a:r>
          </a:p>
          <a:p>
            <a:pPr marL="171450" indent="-171450" algn="r" rtl="1">
              <a:buFont typeface="Arial" panose="020B0604020202020204" pitchFamily="34" charset="0"/>
              <a:buChar char="•"/>
            </a:pPr>
            <a:r>
              <a:rPr lang="he-IL" dirty="0">
                <a:solidFill>
                  <a:srgbClr val="222222"/>
                </a:solidFill>
                <a:latin typeface="Arial" pitchFamily="34" charset="0"/>
              </a:rPr>
              <a:t>פרוגרמה</a:t>
            </a:r>
          </a:p>
          <a:p>
            <a:pPr marL="171450" indent="-171450" algn="r" rtl="1">
              <a:buFont typeface="Arial" panose="020B0604020202020204" pitchFamily="34" charset="0"/>
              <a:buChar char="•"/>
            </a:pPr>
            <a:r>
              <a:rPr lang="he-IL" dirty="0">
                <a:solidFill>
                  <a:srgbClr val="222222"/>
                </a:solidFill>
                <a:latin typeface="Arial" pitchFamily="34" charset="0"/>
              </a:rPr>
              <a:t>ניהול מי נגר</a:t>
            </a:r>
          </a:p>
          <a:p>
            <a:pPr marL="171450" indent="-171450" algn="r" rtl="1">
              <a:buFont typeface="Arial" panose="020B0604020202020204" pitchFamily="34" charset="0"/>
              <a:buChar char="•"/>
            </a:pPr>
            <a:r>
              <a:rPr lang="he-IL" dirty="0">
                <a:solidFill>
                  <a:srgbClr val="222222"/>
                </a:solidFill>
                <a:latin typeface="Arial" pitchFamily="34" charset="0"/>
              </a:rPr>
              <a:t>סביבה (הצללה, רוחות, שימוש בגגות, צמצום השפעות סביבתיות, מגבלות חיצוניות וכדומה)</a:t>
            </a:r>
          </a:p>
          <a:p>
            <a:pPr marL="171450" indent="-171450" algn="r" rtl="1">
              <a:buFont typeface="Arial" panose="020B0604020202020204" pitchFamily="34" charset="0"/>
              <a:buChar char="•"/>
            </a:pPr>
            <a:r>
              <a:rPr lang="he-IL" dirty="0">
                <a:solidFill>
                  <a:srgbClr val="222222"/>
                </a:solidFill>
                <a:latin typeface="Arial" pitchFamily="34" charset="0"/>
              </a:rPr>
              <a:t>כלכליות</a:t>
            </a:r>
          </a:p>
          <a:p>
            <a:pPr marL="171450" indent="-171450" algn="r" rtl="1">
              <a:buFont typeface="Arial" panose="020B0604020202020204" pitchFamily="34" charset="0"/>
              <a:buChar char="•"/>
            </a:pPr>
            <a:r>
              <a:rPr lang="he-IL" dirty="0">
                <a:solidFill>
                  <a:srgbClr val="222222"/>
                </a:solidFill>
                <a:latin typeface="Arial" pitchFamily="34" charset="0"/>
              </a:rPr>
              <a:t>חברה (כגון שמירה על תמהיל אוכלוסייה, תחזוקה, נגישות לבעלי מוגבלות במרחב הציבורי).</a:t>
            </a:r>
          </a:p>
          <a:p>
            <a:pPr marL="171450" indent="-171450" algn="r" rtl="1">
              <a:buFont typeface="Arial" panose="020B0604020202020204" pitchFamily="34" charset="0"/>
              <a:buChar char="•"/>
            </a:pPr>
            <a:r>
              <a:rPr lang="he-IL" dirty="0">
                <a:solidFill>
                  <a:srgbClr val="222222"/>
                </a:solidFill>
                <a:latin typeface="Arial" pitchFamily="34" charset="0"/>
              </a:rPr>
              <a:t>שלביות ביצוע – אמצעים להבטחת מימוש התכנית. </a:t>
            </a:r>
          </a:p>
          <a:p>
            <a:pPr marL="28575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b="1" dirty="0"/>
          </a:p>
        </p:txBody>
      </p:sp>
      <p:sp>
        <p:nvSpPr>
          <p:cNvPr id="3" name="מלבן 2">
            <a:extLst>
              <a:ext uri="{FF2B5EF4-FFF2-40B4-BE49-F238E27FC236}">
                <a16:creationId xmlns:a16="http://schemas.microsoft.com/office/drawing/2014/main" id="{C60478C4-12F9-E159-B3DA-2BF78437E00C}"/>
              </a:ext>
            </a:extLst>
          </p:cNvPr>
          <p:cNvSpPr/>
          <p:nvPr/>
        </p:nvSpPr>
        <p:spPr>
          <a:xfrm>
            <a:off x="949397" y="1238178"/>
            <a:ext cx="7245206" cy="4936778"/>
          </a:xfrm>
          <a:prstGeom prst="rect">
            <a:avLst/>
          </a:prstGeom>
          <a:noFill/>
          <a:ln w="28575">
            <a:solidFill>
              <a:srgbClr val="488FA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350"/>
          </a:p>
        </p:txBody>
      </p:sp>
    </p:spTree>
    <p:extLst>
      <p:ext uri="{BB962C8B-B14F-4D97-AF65-F5344CB8AC3E}">
        <p14:creationId xmlns:p14="http://schemas.microsoft.com/office/powerpoint/2010/main" val="21007990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לבן 6">
            <a:extLst>
              <a:ext uri="{FF2B5EF4-FFF2-40B4-BE49-F238E27FC236}">
                <a16:creationId xmlns:a16="http://schemas.microsoft.com/office/drawing/2014/main" id="{191F21D2-1D00-410E-E474-C2A5147E9A83}"/>
              </a:ext>
            </a:extLst>
          </p:cNvPr>
          <p:cNvSpPr/>
          <p:nvPr/>
        </p:nvSpPr>
        <p:spPr>
          <a:xfrm>
            <a:off x="1538870" y="1144878"/>
            <a:ext cx="7245206" cy="493677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350" dirty="0">
              <a:solidFill>
                <a:srgbClr val="222222"/>
              </a:solidFill>
              <a:latin typeface="Arial" pitchFamily="34" charset="0"/>
            </a:endParaRPr>
          </a:p>
        </p:txBody>
      </p:sp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E4165CA-2930-4841-AFB7-DD41E95F2D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57250"/>
            <a:ext cx="9144000" cy="51435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4" name="Picture 3" descr="מgenetic מופשט רעיון">
            <a:extLst>
              <a:ext uri="{FF2B5EF4-FFF2-40B4-BE49-F238E27FC236}">
                <a16:creationId xmlns:a16="http://schemas.microsoft.com/office/drawing/2014/main" id="{4A499A65-EF08-179A-5459-65AA31429D0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70000"/>
          </a:blip>
          <a:srcRect t="24460" r="24774" b="19291"/>
          <a:stretch/>
        </p:blipFill>
        <p:spPr>
          <a:xfrm>
            <a:off x="-27516" y="0"/>
            <a:ext cx="9171516" cy="68580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D8BE8C52-9C3E-4691-A186-7582BDF4BE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8" y="1379278"/>
            <a:ext cx="9141714" cy="3879375"/>
          </a:xfrm>
          <a:prstGeom prst="rect">
            <a:avLst/>
          </a:prstGeom>
          <a:gradFill>
            <a:gsLst>
              <a:gs pos="42000">
                <a:srgbClr val="000000">
                  <a:alpha val="23000"/>
                </a:srgbClr>
              </a:gs>
              <a:gs pos="0">
                <a:srgbClr val="000000">
                  <a:alpha val="0"/>
                </a:srgbClr>
              </a:gs>
              <a:gs pos="71000">
                <a:srgbClr val="000000">
                  <a:alpha val="24000"/>
                </a:srgbClr>
              </a:gs>
              <a:gs pos="100000">
                <a:srgbClr val="000000">
                  <a:alpha val="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F99BF56C-26D7-FAFC-8498-1F989A8C6E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11631" y="1599347"/>
            <a:ext cx="3848966" cy="1063998"/>
          </a:xfrm>
        </p:spPr>
        <p:txBody>
          <a:bodyPr>
            <a:normAutofit/>
          </a:bodyPr>
          <a:lstStyle/>
          <a:p>
            <a:r>
              <a:rPr lang="he-IL" sz="4400" b="1" dirty="0">
                <a:solidFill>
                  <a:schemeClr val="tx1"/>
                </a:solidFill>
              </a:rPr>
              <a:t>תודה</a:t>
            </a:r>
            <a:endParaRPr lang="he-IL" sz="4400" dirty="0">
              <a:solidFill>
                <a:schemeClr val="tx1"/>
              </a:solidFill>
            </a:endParaRPr>
          </a:p>
        </p:txBody>
      </p:sp>
      <p:pic>
        <p:nvPicPr>
          <p:cNvPr id="5" name="תמונה 4" descr="תמונה שמכילה טקסט, עיצוב גרפי, גרפיקה, פוסטר&#10;&#10;התיאור נוצר באופן אוטומטי">
            <a:extLst>
              <a:ext uri="{FF2B5EF4-FFF2-40B4-BE49-F238E27FC236}">
                <a16:creationId xmlns:a16="http://schemas.microsoft.com/office/drawing/2014/main" id="{D9A1BD27-DA1C-C3CD-DFB5-317B7D39B78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357" y="203976"/>
            <a:ext cx="1325346" cy="934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92171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60A7408A-E4C9-6835-2B78-FC35FCF577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65611" y="245041"/>
            <a:ext cx="4618463" cy="707540"/>
          </a:xfrm>
        </p:spPr>
        <p:txBody>
          <a:bodyPr>
            <a:normAutofit/>
          </a:bodyPr>
          <a:lstStyle/>
          <a:p>
            <a:pPr algn="r"/>
            <a:r>
              <a:rPr lang="he-IL" dirty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ניתוח המצב הקיים והמאושר בסביבת הפרויקט</a:t>
            </a:r>
            <a:endParaRPr lang="he-IL" dirty="0"/>
          </a:p>
        </p:txBody>
      </p:sp>
      <p:sp>
        <p:nvSpPr>
          <p:cNvPr id="5" name="תיבת טקסט 4">
            <a:extLst>
              <a:ext uri="{FF2B5EF4-FFF2-40B4-BE49-F238E27FC236}">
                <a16:creationId xmlns:a16="http://schemas.microsoft.com/office/drawing/2014/main" id="{928EFE4D-CE8E-6693-6690-84223461AC67}"/>
              </a:ext>
            </a:extLst>
          </p:cNvPr>
          <p:cNvSpPr txBox="1"/>
          <p:nvPr/>
        </p:nvSpPr>
        <p:spPr>
          <a:xfrm>
            <a:off x="2107062" y="5042973"/>
            <a:ext cx="6016714" cy="5078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he-IL" sz="1350" dirty="0">
                <a:solidFill>
                  <a:srgbClr val="FF0000"/>
                </a:solidFill>
              </a:rPr>
              <a:t>בשקף זה נבקש להבין את ההקשר המרחבי – עירוני ולהבין את בחירת הקו הכחול.</a:t>
            </a:r>
          </a:p>
          <a:p>
            <a:endParaRPr lang="he-IL" sz="1350" dirty="0"/>
          </a:p>
        </p:txBody>
      </p:sp>
      <p:sp>
        <p:nvSpPr>
          <p:cNvPr id="6" name="מלבן 5">
            <a:extLst>
              <a:ext uri="{FF2B5EF4-FFF2-40B4-BE49-F238E27FC236}">
                <a16:creationId xmlns:a16="http://schemas.microsoft.com/office/drawing/2014/main" id="{B4B35104-CF3F-3CB2-CE5F-F924401EE2CD}"/>
              </a:ext>
            </a:extLst>
          </p:cNvPr>
          <p:cNvSpPr/>
          <p:nvPr/>
        </p:nvSpPr>
        <p:spPr>
          <a:xfrm>
            <a:off x="949397" y="1238178"/>
            <a:ext cx="7245206" cy="4936778"/>
          </a:xfrm>
          <a:prstGeom prst="rect">
            <a:avLst/>
          </a:prstGeom>
          <a:noFill/>
          <a:ln w="28575">
            <a:solidFill>
              <a:srgbClr val="488FA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350"/>
          </a:p>
        </p:txBody>
      </p:sp>
      <p:pic>
        <p:nvPicPr>
          <p:cNvPr id="8" name="תמונה 7" descr="תמונה שמכילה טקסט, עיצוב גרפי, גרפיקה, פוסטר&#10;&#10;התיאור נוצר באופן אוטומטי">
            <a:extLst>
              <a:ext uri="{FF2B5EF4-FFF2-40B4-BE49-F238E27FC236}">
                <a16:creationId xmlns:a16="http://schemas.microsoft.com/office/drawing/2014/main" id="{6478F5CB-3811-D636-D79A-AE5983C743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357" y="203976"/>
            <a:ext cx="1325346" cy="934369"/>
          </a:xfrm>
          <a:prstGeom prst="rect">
            <a:avLst/>
          </a:prstGeom>
        </p:spPr>
      </p:pic>
      <p:sp>
        <p:nvSpPr>
          <p:cNvPr id="9" name="מלבן 8">
            <a:extLst>
              <a:ext uri="{FF2B5EF4-FFF2-40B4-BE49-F238E27FC236}">
                <a16:creationId xmlns:a16="http://schemas.microsoft.com/office/drawing/2014/main" id="{2891FA79-BB22-A0F6-90EC-D7893857C1DA}"/>
              </a:ext>
            </a:extLst>
          </p:cNvPr>
          <p:cNvSpPr/>
          <p:nvPr/>
        </p:nvSpPr>
        <p:spPr>
          <a:xfrm>
            <a:off x="2107062" y="2160563"/>
            <a:ext cx="586074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he-IL" b="1" dirty="0">
                <a:solidFill>
                  <a:srgbClr val="222222"/>
                </a:solidFill>
                <a:latin typeface="Arial" pitchFamily="34" charset="0"/>
              </a:rPr>
              <a:t>הצגת מקום התכנית ביחס לכל העיר ע"ג מפה הכוללת</a:t>
            </a:r>
            <a:r>
              <a:rPr lang="he-IL" dirty="0">
                <a:solidFill>
                  <a:srgbClr val="222222"/>
                </a:solidFill>
                <a:latin typeface="Arial" pitchFamily="34" charset="0"/>
              </a:rPr>
              <a:t>: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he-IL" dirty="0">
                <a:solidFill>
                  <a:srgbClr val="222222"/>
                </a:solidFill>
                <a:latin typeface="Arial" pitchFamily="34" charset="0"/>
              </a:rPr>
              <a:t>סימון הקו הכחול של התכנית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he-IL" dirty="0">
                <a:solidFill>
                  <a:srgbClr val="222222"/>
                </a:solidFill>
                <a:latin typeface="Arial" pitchFamily="34" charset="0"/>
              </a:rPr>
              <a:t>סימון רחובות ראשיים וצירים ותחנות </a:t>
            </a:r>
            <a:r>
              <a:rPr lang="he-IL" dirty="0" err="1">
                <a:solidFill>
                  <a:srgbClr val="222222"/>
                </a:solidFill>
                <a:latin typeface="Arial" pitchFamily="34" charset="0"/>
              </a:rPr>
              <a:t>מתע"ן</a:t>
            </a:r>
            <a:r>
              <a:rPr lang="he-IL" dirty="0">
                <a:solidFill>
                  <a:srgbClr val="222222"/>
                </a:solidFill>
                <a:latin typeface="Arial" pitchFamily="34" charset="0"/>
              </a:rPr>
              <a:t> 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he-IL" dirty="0">
                <a:solidFill>
                  <a:srgbClr val="222222"/>
                </a:solidFill>
                <a:latin typeface="Arial" pitchFamily="34" charset="0"/>
              </a:rPr>
              <a:t>סימון מוקדים עירוניים משמעותיים - מרכז העיר, מוקדי תרבות, פארקים עירוניים, חוף ים וכדומה.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endParaRPr lang="he-IL" dirty="0">
              <a:solidFill>
                <a:srgbClr val="222222"/>
              </a:solidFill>
              <a:latin typeface="Arial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94950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F99BF56C-26D7-FAFC-8498-1F989A8C6E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17149" y="3324652"/>
            <a:ext cx="5285637" cy="1866014"/>
          </a:xfrm>
        </p:spPr>
        <p:txBody>
          <a:bodyPr>
            <a:noAutofit/>
          </a:bodyPr>
          <a:lstStyle/>
          <a:p>
            <a:pPr algn="r" rtl="1"/>
            <a:r>
              <a:rPr lang="he-IL" sz="1800" b="1" dirty="0">
                <a:solidFill>
                  <a:srgbClr val="222222"/>
                </a:solidFill>
                <a:latin typeface="Arial" pitchFamily="34" charset="0"/>
              </a:rPr>
              <a:t>תיאור המתחם: </a:t>
            </a:r>
            <a:br>
              <a:rPr lang="he-IL" sz="1800" dirty="0">
                <a:solidFill>
                  <a:srgbClr val="222222"/>
                </a:solidFill>
                <a:latin typeface="Arial" pitchFamily="34" charset="0"/>
              </a:rPr>
            </a:br>
            <a:r>
              <a:rPr lang="he-IL" sz="1800" dirty="0">
                <a:solidFill>
                  <a:srgbClr val="222222"/>
                </a:solidFill>
                <a:latin typeface="Arial" pitchFamily="34" charset="0"/>
              </a:rPr>
              <a:t>מאפייני הרשת העירונית הקיימת </a:t>
            </a:r>
            <a:br>
              <a:rPr lang="he-IL" sz="1800" dirty="0">
                <a:solidFill>
                  <a:srgbClr val="222222"/>
                </a:solidFill>
                <a:latin typeface="Arial" pitchFamily="34" charset="0"/>
              </a:rPr>
            </a:br>
            <a:r>
              <a:rPr lang="he-IL" sz="1800" dirty="0">
                <a:solidFill>
                  <a:srgbClr val="222222"/>
                </a:solidFill>
                <a:latin typeface="Arial" pitchFamily="34" charset="0"/>
              </a:rPr>
              <a:t>מאפייני הבינוי הקיים- חזיתות מסחרית, מגורים, תעשייה, וכד'.</a:t>
            </a:r>
            <a:br>
              <a:rPr lang="he-IL" sz="1800" dirty="0">
                <a:solidFill>
                  <a:srgbClr val="222222"/>
                </a:solidFill>
                <a:latin typeface="Arial" pitchFamily="34" charset="0"/>
              </a:rPr>
            </a:br>
            <a:r>
              <a:rPr lang="he-IL" sz="1800" dirty="0">
                <a:solidFill>
                  <a:srgbClr val="222222"/>
                </a:solidFill>
                <a:latin typeface="Arial" pitchFamily="34" charset="0"/>
              </a:rPr>
              <a:t>הצגת המרחב הציבורי הקיים – הרחוב, השכונה, מדרכות, עיצוב עירוני, קו 0 לרחוב וכד'.</a:t>
            </a:r>
            <a:br>
              <a:rPr lang="he-IL" sz="1800" dirty="0">
                <a:solidFill>
                  <a:srgbClr val="222222"/>
                </a:solidFill>
                <a:latin typeface="Arial" pitchFamily="34" charset="0"/>
              </a:rPr>
            </a:br>
            <a:r>
              <a:rPr lang="he-IL" sz="1800" dirty="0">
                <a:solidFill>
                  <a:srgbClr val="222222"/>
                </a:solidFill>
                <a:latin typeface="Arial" pitchFamily="34" charset="0"/>
              </a:rPr>
              <a:t>מערכות תשתיות קיימות והאם נדרשות לשדרוג.</a:t>
            </a:r>
            <a:br>
              <a:rPr lang="he-IL" sz="1800" dirty="0">
                <a:solidFill>
                  <a:srgbClr val="222222"/>
                </a:solidFill>
                <a:latin typeface="Arial" pitchFamily="34" charset="0"/>
              </a:rPr>
            </a:br>
            <a:r>
              <a:rPr lang="he-IL" sz="1800" dirty="0">
                <a:solidFill>
                  <a:srgbClr val="222222"/>
                </a:solidFill>
                <a:latin typeface="Arial" pitchFamily="34" charset="0"/>
              </a:rPr>
              <a:t>בחינה סביבתית- ערכי טבע, עצים , רציפות שטחים ירוקים , טופוגרפיה  </a:t>
            </a:r>
            <a:br>
              <a:rPr lang="he-IL" sz="1800" dirty="0">
                <a:solidFill>
                  <a:srgbClr val="222222"/>
                </a:solidFill>
                <a:latin typeface="Arial" pitchFamily="34" charset="0"/>
              </a:rPr>
            </a:br>
            <a:br>
              <a:rPr lang="he-IL" sz="600" dirty="0">
                <a:solidFill>
                  <a:srgbClr val="222222"/>
                </a:solidFill>
                <a:latin typeface="Arial" pitchFamily="34" charset="0"/>
              </a:rPr>
            </a:br>
            <a:br>
              <a:rPr lang="he-IL" sz="1800" dirty="0">
                <a:solidFill>
                  <a:srgbClr val="222222"/>
                </a:solidFill>
                <a:latin typeface="Arial" pitchFamily="34" charset="0"/>
              </a:rPr>
            </a:br>
            <a:endParaRPr lang="he-IL" sz="1800" dirty="0"/>
          </a:p>
        </p:txBody>
      </p:sp>
      <p:sp>
        <p:nvSpPr>
          <p:cNvPr id="5" name="תיבת טקסט 4">
            <a:extLst>
              <a:ext uri="{FF2B5EF4-FFF2-40B4-BE49-F238E27FC236}">
                <a16:creationId xmlns:a16="http://schemas.microsoft.com/office/drawing/2014/main" id="{928EFE4D-CE8E-6693-6690-84223461AC67}"/>
              </a:ext>
            </a:extLst>
          </p:cNvPr>
          <p:cNvSpPr txBox="1"/>
          <p:nvPr/>
        </p:nvSpPr>
        <p:spPr>
          <a:xfrm>
            <a:off x="4962631" y="5632636"/>
            <a:ext cx="3019425" cy="30008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350" dirty="0">
                <a:solidFill>
                  <a:srgbClr val="FF0000"/>
                </a:solidFill>
              </a:rPr>
              <a:t>בשקף זה נבקש להבין את מאפייני המתחם</a:t>
            </a:r>
          </a:p>
        </p:txBody>
      </p:sp>
      <p:pic>
        <p:nvPicPr>
          <p:cNvPr id="9" name="תמונה 8" descr="תמונה שמכילה טקסט, עיצוב גרפי, גרפיקה, פוסטר&#10;&#10;התיאור נוצר באופן אוטומטי">
            <a:extLst>
              <a:ext uri="{FF2B5EF4-FFF2-40B4-BE49-F238E27FC236}">
                <a16:creationId xmlns:a16="http://schemas.microsoft.com/office/drawing/2014/main" id="{05E57DAC-05B1-3D47-1539-B79AF9EFFD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357" y="203976"/>
            <a:ext cx="1325346" cy="934369"/>
          </a:xfrm>
          <a:prstGeom prst="rect">
            <a:avLst/>
          </a:prstGeom>
        </p:spPr>
      </p:pic>
      <p:sp>
        <p:nvSpPr>
          <p:cNvPr id="12" name="כותרת משנה 2">
            <a:extLst>
              <a:ext uri="{FF2B5EF4-FFF2-40B4-BE49-F238E27FC236}">
                <a16:creationId xmlns:a16="http://schemas.microsoft.com/office/drawing/2014/main" id="{0775E933-D3FC-BF62-87E3-E6ADDAD3D927}"/>
              </a:ext>
            </a:extLst>
          </p:cNvPr>
          <p:cNvSpPr txBox="1">
            <a:spLocks/>
          </p:cNvSpPr>
          <p:nvPr/>
        </p:nvSpPr>
        <p:spPr>
          <a:xfrm>
            <a:off x="4165611" y="245041"/>
            <a:ext cx="4618463" cy="707540"/>
          </a:xfrm>
          <a:prstGeom prst="rect">
            <a:avLst/>
          </a:prstGeom>
        </p:spPr>
        <p:txBody>
          <a:bodyPr lIns="91440" tIns="45720" rIns="91440" bIns="45720">
            <a:normAutofit/>
          </a:bodyPr>
          <a:lstStyle>
            <a:lvl1pPr marL="0" indent="0" algn="ctr" defTabSz="685800" rtl="0" eaLnBrk="1" latinLnBrk="0" hangingPunct="1">
              <a:lnSpc>
                <a:spcPct val="120000"/>
              </a:lnSpc>
              <a:spcBef>
                <a:spcPts val="750"/>
              </a:spcBef>
              <a:buSzPct val="80000"/>
              <a:buFont typeface="Arial" panose="020B0604020202020204" pitchFamily="34" charset="0"/>
              <a:buNone/>
              <a:defRPr sz="1350" b="1" kern="12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119000"/>
              </a:lnSpc>
              <a:spcBef>
                <a:spcPts val="375"/>
              </a:spcBef>
              <a:buSzPct val="80000"/>
              <a:buFont typeface="Arial" panose="020B0604020202020204" pitchFamily="34" charset="0"/>
              <a:buNone/>
              <a:defRPr sz="15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119000"/>
              </a:lnSpc>
              <a:spcBef>
                <a:spcPts val="375"/>
              </a:spcBef>
              <a:buSzPct val="80000"/>
              <a:buFont typeface="Arial" panose="020B0604020202020204" pitchFamily="34" charset="0"/>
              <a:buNone/>
              <a:defRPr sz="13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119000"/>
              </a:lnSpc>
              <a:spcBef>
                <a:spcPts val="375"/>
              </a:spcBef>
              <a:buSzPct val="80000"/>
              <a:buFont typeface="Arial" panose="020B0604020202020204" pitchFamily="34" charset="0"/>
              <a:buNone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119000"/>
              </a:lnSpc>
              <a:spcBef>
                <a:spcPts val="375"/>
              </a:spcBef>
              <a:buSzPct val="80000"/>
              <a:buFont typeface="Arial" panose="020B0604020202020204" pitchFamily="34" charset="0"/>
              <a:buNone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he-IL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ניתוח המצב הקיים והמאושר בסביבת הפרויקט</a:t>
            </a:r>
            <a:endParaRPr lang="he-IL" dirty="0"/>
          </a:p>
        </p:txBody>
      </p:sp>
      <p:sp>
        <p:nvSpPr>
          <p:cNvPr id="3" name="מלבן 2">
            <a:extLst>
              <a:ext uri="{FF2B5EF4-FFF2-40B4-BE49-F238E27FC236}">
                <a16:creationId xmlns:a16="http://schemas.microsoft.com/office/drawing/2014/main" id="{4102F43F-014A-7DA9-328F-C088E5F5A1F6}"/>
              </a:ext>
            </a:extLst>
          </p:cNvPr>
          <p:cNvSpPr/>
          <p:nvPr/>
        </p:nvSpPr>
        <p:spPr>
          <a:xfrm>
            <a:off x="949397" y="1238178"/>
            <a:ext cx="7245206" cy="4936778"/>
          </a:xfrm>
          <a:prstGeom prst="rect">
            <a:avLst/>
          </a:prstGeom>
          <a:noFill/>
          <a:ln w="28575">
            <a:solidFill>
              <a:srgbClr val="488FA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350"/>
          </a:p>
        </p:txBody>
      </p:sp>
    </p:spTree>
    <p:extLst>
      <p:ext uri="{BB962C8B-B14F-4D97-AF65-F5344CB8AC3E}">
        <p14:creationId xmlns:p14="http://schemas.microsoft.com/office/powerpoint/2010/main" val="31026329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תיבת טקסט 4">
            <a:extLst>
              <a:ext uri="{FF2B5EF4-FFF2-40B4-BE49-F238E27FC236}">
                <a16:creationId xmlns:a16="http://schemas.microsoft.com/office/drawing/2014/main" id="{928EFE4D-CE8E-6693-6690-84223461AC67}"/>
              </a:ext>
            </a:extLst>
          </p:cNvPr>
          <p:cNvSpPr txBox="1"/>
          <p:nvPr/>
        </p:nvSpPr>
        <p:spPr>
          <a:xfrm>
            <a:off x="2796074" y="5188676"/>
            <a:ext cx="5398529" cy="30008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350" dirty="0">
                <a:solidFill>
                  <a:srgbClr val="FF0000"/>
                </a:solidFill>
                <a:latin typeface="Arial" pitchFamily="34" charset="0"/>
              </a:rPr>
              <a:t>בשקף זה נבקש לזהות את רשת ההליכה הקיימת ותוספות נדרשות לרשת</a:t>
            </a:r>
          </a:p>
        </p:txBody>
      </p:sp>
      <p:pic>
        <p:nvPicPr>
          <p:cNvPr id="9" name="תמונה 8" descr="תמונה שמכילה טקסט, עיצוב גרפי, גרפיקה, פוסטר&#10;&#10;התיאור נוצר באופן אוטומטי">
            <a:extLst>
              <a:ext uri="{FF2B5EF4-FFF2-40B4-BE49-F238E27FC236}">
                <a16:creationId xmlns:a16="http://schemas.microsoft.com/office/drawing/2014/main" id="{3E75E120-FAEA-02CB-2808-2E0DFDF461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357" y="203976"/>
            <a:ext cx="1325346" cy="934369"/>
          </a:xfrm>
          <a:prstGeom prst="rect">
            <a:avLst/>
          </a:prstGeom>
        </p:spPr>
      </p:pic>
      <p:sp>
        <p:nvSpPr>
          <p:cNvPr id="12" name="כותרת משנה 2">
            <a:extLst>
              <a:ext uri="{FF2B5EF4-FFF2-40B4-BE49-F238E27FC236}">
                <a16:creationId xmlns:a16="http://schemas.microsoft.com/office/drawing/2014/main" id="{32F3CB51-CC1B-178B-50D8-D4D5FF9294A4}"/>
              </a:ext>
            </a:extLst>
          </p:cNvPr>
          <p:cNvSpPr txBox="1">
            <a:spLocks/>
          </p:cNvSpPr>
          <p:nvPr/>
        </p:nvSpPr>
        <p:spPr>
          <a:xfrm>
            <a:off x="4165611" y="245041"/>
            <a:ext cx="4618463" cy="707540"/>
          </a:xfrm>
          <a:prstGeom prst="rect">
            <a:avLst/>
          </a:prstGeom>
        </p:spPr>
        <p:txBody>
          <a:bodyPr lIns="91440" tIns="45720" rIns="91440" bIns="45720">
            <a:normAutofit/>
          </a:bodyPr>
          <a:lstStyle>
            <a:lvl1pPr marL="0" indent="0" algn="ctr" defTabSz="685800" rtl="0" eaLnBrk="1" latinLnBrk="0" hangingPunct="1">
              <a:lnSpc>
                <a:spcPct val="120000"/>
              </a:lnSpc>
              <a:spcBef>
                <a:spcPts val="750"/>
              </a:spcBef>
              <a:buSzPct val="80000"/>
              <a:buFont typeface="Arial" panose="020B0604020202020204" pitchFamily="34" charset="0"/>
              <a:buNone/>
              <a:defRPr sz="1350" b="1" kern="12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119000"/>
              </a:lnSpc>
              <a:spcBef>
                <a:spcPts val="375"/>
              </a:spcBef>
              <a:buSzPct val="80000"/>
              <a:buFont typeface="Arial" panose="020B0604020202020204" pitchFamily="34" charset="0"/>
              <a:buNone/>
              <a:defRPr sz="15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119000"/>
              </a:lnSpc>
              <a:spcBef>
                <a:spcPts val="375"/>
              </a:spcBef>
              <a:buSzPct val="80000"/>
              <a:buFont typeface="Arial" panose="020B0604020202020204" pitchFamily="34" charset="0"/>
              <a:buNone/>
              <a:defRPr sz="13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119000"/>
              </a:lnSpc>
              <a:spcBef>
                <a:spcPts val="375"/>
              </a:spcBef>
              <a:buSzPct val="80000"/>
              <a:buFont typeface="Arial" panose="020B0604020202020204" pitchFamily="34" charset="0"/>
              <a:buNone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119000"/>
              </a:lnSpc>
              <a:spcBef>
                <a:spcPts val="375"/>
              </a:spcBef>
              <a:buSzPct val="80000"/>
              <a:buFont typeface="Arial" panose="020B0604020202020204" pitchFamily="34" charset="0"/>
              <a:buNone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he-IL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ניתוח המצב הקיים והמאושר בסביבת הפרויקט</a:t>
            </a:r>
            <a:endParaRPr lang="he-IL" dirty="0"/>
          </a:p>
        </p:txBody>
      </p:sp>
      <p:sp>
        <p:nvSpPr>
          <p:cNvPr id="14" name="מלבן 13">
            <a:extLst>
              <a:ext uri="{FF2B5EF4-FFF2-40B4-BE49-F238E27FC236}">
                <a16:creationId xmlns:a16="http://schemas.microsoft.com/office/drawing/2014/main" id="{17A65F4D-659C-807D-D278-ED545E9642E5}"/>
              </a:ext>
            </a:extLst>
          </p:cNvPr>
          <p:cNvSpPr/>
          <p:nvPr/>
        </p:nvSpPr>
        <p:spPr>
          <a:xfrm>
            <a:off x="1989678" y="2054966"/>
            <a:ext cx="600475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he-IL" b="1" dirty="0">
                <a:solidFill>
                  <a:srgbClr val="222222"/>
                </a:solidFill>
                <a:latin typeface="Arial" pitchFamily="34" charset="0"/>
              </a:rPr>
              <a:t>רשת הרחובות :</a:t>
            </a:r>
          </a:p>
          <a:p>
            <a:pPr marL="285750" lvl="0" indent="-285750" algn="r" rt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he-IL" dirty="0">
                <a:solidFill>
                  <a:srgbClr val="222222"/>
                </a:solidFill>
                <a:latin typeface="Arial" pitchFamily="34" charset="0"/>
              </a:rPr>
              <a:t>הצגת צפיפות רשת הרחובות הקיימת וצפיפות הצמתים לקמ"ר בתחום התכנית ובסביבתה.- בהתאמה </a:t>
            </a:r>
            <a:r>
              <a:rPr lang="he-IL" dirty="0">
                <a:solidFill>
                  <a:srgbClr val="222222"/>
                </a:solidFill>
                <a:latin typeface="Arial" pitchFamily="34" charset="0"/>
                <a:hlinkClick r:id="rId3"/>
              </a:rPr>
              <a:t>למסמך עקרונות היסוד  לתכנון מוטה תחבורה ציבורית ותכנון בת קיימא (מנהל התכנון) </a:t>
            </a:r>
            <a:endParaRPr lang="he-IL" dirty="0">
              <a:solidFill>
                <a:srgbClr val="222222"/>
              </a:solidFill>
              <a:latin typeface="Arial" pitchFamily="34" charset="0"/>
            </a:endParaRPr>
          </a:p>
          <a:p>
            <a:pPr marL="285750" lvl="0" indent="-285750" algn="r" rt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he-IL" dirty="0">
                <a:solidFill>
                  <a:srgbClr val="222222"/>
                </a:solidFill>
                <a:latin typeface="Arial" pitchFamily="34" charset="0"/>
              </a:rPr>
              <a:t>הצגת צירי השלמה הנדרשים לאיחוי רשת הרחובות 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he-IL" dirty="0">
                <a:solidFill>
                  <a:srgbClr val="222222"/>
                </a:solidFill>
                <a:latin typeface="Arial" pitchFamily="34" charset="0"/>
              </a:rPr>
              <a:t>הצגת רשת שבילי האופניים – ביחס לרשת המחוזית </a:t>
            </a:r>
          </a:p>
          <a:p>
            <a:pPr marL="285750" lvl="0" indent="-285750" algn="r" rt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he-IL" dirty="0">
              <a:solidFill>
                <a:srgbClr val="222222"/>
              </a:solidFill>
              <a:latin typeface="Arial" pitchFamily="34" charset="0"/>
            </a:endParaRPr>
          </a:p>
        </p:txBody>
      </p:sp>
      <p:sp>
        <p:nvSpPr>
          <p:cNvPr id="2" name="מלבן 1">
            <a:extLst>
              <a:ext uri="{FF2B5EF4-FFF2-40B4-BE49-F238E27FC236}">
                <a16:creationId xmlns:a16="http://schemas.microsoft.com/office/drawing/2014/main" id="{21BA83E7-7B8E-09F4-8AFA-E600CC4B50BF}"/>
              </a:ext>
            </a:extLst>
          </p:cNvPr>
          <p:cNvSpPr/>
          <p:nvPr/>
        </p:nvSpPr>
        <p:spPr>
          <a:xfrm>
            <a:off x="949397" y="1238178"/>
            <a:ext cx="7245206" cy="4936778"/>
          </a:xfrm>
          <a:prstGeom prst="rect">
            <a:avLst/>
          </a:prstGeom>
          <a:noFill/>
          <a:ln w="28575">
            <a:solidFill>
              <a:srgbClr val="488FA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350"/>
          </a:p>
        </p:txBody>
      </p:sp>
    </p:spTree>
    <p:extLst>
      <p:ext uri="{BB962C8B-B14F-4D97-AF65-F5344CB8AC3E}">
        <p14:creationId xmlns:p14="http://schemas.microsoft.com/office/powerpoint/2010/main" val="32288490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תיבת טקסט 4">
            <a:extLst>
              <a:ext uri="{FF2B5EF4-FFF2-40B4-BE49-F238E27FC236}">
                <a16:creationId xmlns:a16="http://schemas.microsoft.com/office/drawing/2014/main" id="{928EFE4D-CE8E-6693-6690-84223461AC67}"/>
              </a:ext>
            </a:extLst>
          </p:cNvPr>
          <p:cNvSpPr txBox="1"/>
          <p:nvPr/>
        </p:nvSpPr>
        <p:spPr>
          <a:xfrm>
            <a:off x="4165611" y="5107524"/>
            <a:ext cx="3747880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he-IL" sz="1400" dirty="0">
                <a:solidFill>
                  <a:srgbClr val="FF0000"/>
                </a:solidFill>
              </a:rPr>
              <a:t>בשקף זה נבקש להבין את מאפייני מרחב התכנון</a:t>
            </a:r>
          </a:p>
        </p:txBody>
      </p:sp>
      <p:pic>
        <p:nvPicPr>
          <p:cNvPr id="9" name="תמונה 8" descr="תמונה שמכילה טקסט, עיצוב גרפי, גרפיקה, פוסטר&#10;&#10;התיאור נוצר באופן אוטומטי">
            <a:extLst>
              <a:ext uri="{FF2B5EF4-FFF2-40B4-BE49-F238E27FC236}">
                <a16:creationId xmlns:a16="http://schemas.microsoft.com/office/drawing/2014/main" id="{3E75E120-FAEA-02CB-2808-2E0DFDF461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357" y="203976"/>
            <a:ext cx="1325346" cy="934369"/>
          </a:xfrm>
          <a:prstGeom prst="rect">
            <a:avLst/>
          </a:prstGeom>
        </p:spPr>
      </p:pic>
      <p:sp>
        <p:nvSpPr>
          <p:cNvPr id="12" name="כותרת משנה 2">
            <a:extLst>
              <a:ext uri="{FF2B5EF4-FFF2-40B4-BE49-F238E27FC236}">
                <a16:creationId xmlns:a16="http://schemas.microsoft.com/office/drawing/2014/main" id="{32F3CB51-CC1B-178B-50D8-D4D5FF9294A4}"/>
              </a:ext>
            </a:extLst>
          </p:cNvPr>
          <p:cNvSpPr txBox="1">
            <a:spLocks/>
          </p:cNvSpPr>
          <p:nvPr/>
        </p:nvSpPr>
        <p:spPr>
          <a:xfrm>
            <a:off x="4165611" y="245041"/>
            <a:ext cx="4618463" cy="707540"/>
          </a:xfrm>
          <a:prstGeom prst="rect">
            <a:avLst/>
          </a:prstGeom>
        </p:spPr>
        <p:txBody>
          <a:bodyPr lIns="91440" tIns="45720" rIns="91440" bIns="45720">
            <a:normAutofit/>
          </a:bodyPr>
          <a:lstStyle>
            <a:lvl1pPr marL="0" indent="0" algn="ctr" defTabSz="685800" rtl="0" eaLnBrk="1" latinLnBrk="0" hangingPunct="1">
              <a:lnSpc>
                <a:spcPct val="120000"/>
              </a:lnSpc>
              <a:spcBef>
                <a:spcPts val="750"/>
              </a:spcBef>
              <a:buSzPct val="80000"/>
              <a:buFont typeface="Arial" panose="020B0604020202020204" pitchFamily="34" charset="0"/>
              <a:buNone/>
              <a:defRPr sz="1350" b="1" kern="12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119000"/>
              </a:lnSpc>
              <a:spcBef>
                <a:spcPts val="375"/>
              </a:spcBef>
              <a:buSzPct val="80000"/>
              <a:buFont typeface="Arial" panose="020B0604020202020204" pitchFamily="34" charset="0"/>
              <a:buNone/>
              <a:defRPr sz="15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119000"/>
              </a:lnSpc>
              <a:spcBef>
                <a:spcPts val="375"/>
              </a:spcBef>
              <a:buSzPct val="80000"/>
              <a:buFont typeface="Arial" panose="020B0604020202020204" pitchFamily="34" charset="0"/>
              <a:buNone/>
              <a:defRPr sz="13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119000"/>
              </a:lnSpc>
              <a:spcBef>
                <a:spcPts val="375"/>
              </a:spcBef>
              <a:buSzPct val="80000"/>
              <a:buFont typeface="Arial" panose="020B0604020202020204" pitchFamily="34" charset="0"/>
              <a:buNone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119000"/>
              </a:lnSpc>
              <a:spcBef>
                <a:spcPts val="375"/>
              </a:spcBef>
              <a:buSzPct val="80000"/>
              <a:buFont typeface="Arial" panose="020B0604020202020204" pitchFamily="34" charset="0"/>
              <a:buNone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he-IL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ניתוח המצב הקיים והמאושר בסביבת הפרויקט</a:t>
            </a:r>
            <a:endParaRPr lang="he-IL" dirty="0"/>
          </a:p>
        </p:txBody>
      </p:sp>
      <p:sp>
        <p:nvSpPr>
          <p:cNvPr id="2" name="מלבן 1">
            <a:extLst>
              <a:ext uri="{FF2B5EF4-FFF2-40B4-BE49-F238E27FC236}">
                <a16:creationId xmlns:a16="http://schemas.microsoft.com/office/drawing/2014/main" id="{14785C49-9191-2BD4-B010-19AE9D872FE7}"/>
              </a:ext>
            </a:extLst>
          </p:cNvPr>
          <p:cNvSpPr/>
          <p:nvPr/>
        </p:nvSpPr>
        <p:spPr>
          <a:xfrm>
            <a:off x="2011045" y="2070324"/>
            <a:ext cx="586074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he-IL" b="1" dirty="0"/>
              <a:t>שטחי ציבור ופנאי: 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he-IL" dirty="0"/>
              <a:t>סימון שצ"פים </a:t>
            </a:r>
            <a:r>
              <a:rPr lang="he-IL" dirty="0" err="1"/>
              <a:t>ושב"צים</a:t>
            </a:r>
            <a:r>
              <a:rPr lang="he-IL" dirty="0"/>
              <a:t> בסביבת המתחם בתחום הבלוק העירוני הסמוך</a:t>
            </a:r>
            <a:r>
              <a:rPr lang="he-IL" dirty="0">
                <a:solidFill>
                  <a:srgbClr val="222222"/>
                </a:solidFill>
                <a:latin typeface="Arial" pitchFamily="34" charset="0"/>
              </a:rPr>
              <a:t> (רדיוס 600 מ' לפחות) 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he-IL" dirty="0">
                <a:solidFill>
                  <a:srgbClr val="222222"/>
                </a:solidFill>
                <a:latin typeface="Arial" pitchFamily="34" charset="0"/>
              </a:rPr>
              <a:t>פירוט השימושים הקיימים ומידת הניצול בהם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endParaRPr lang="he-IL" dirty="0">
              <a:solidFill>
                <a:srgbClr val="222222"/>
              </a:solidFill>
              <a:latin typeface="Arial" pitchFamily="34" charset="0"/>
            </a:endParaRPr>
          </a:p>
          <a:p>
            <a:pPr algn="r" rtl="1"/>
            <a:r>
              <a:rPr lang="he-IL" b="1" dirty="0"/>
              <a:t>תיאור החברה בתחום התכנית:</a:t>
            </a:r>
            <a:endParaRPr lang="he-IL" b="1" dirty="0">
              <a:solidFill>
                <a:srgbClr val="222222"/>
              </a:solidFill>
              <a:latin typeface="Arial" pitchFamily="34" charset="0"/>
            </a:endParaRPr>
          </a:p>
          <a:p>
            <a:pPr algn="r" rtl="1"/>
            <a:r>
              <a:rPr lang="he-IL" dirty="0">
                <a:solidFill>
                  <a:srgbClr val="222222"/>
                </a:solidFill>
                <a:latin typeface="Arial" pitchFamily="34" charset="0"/>
              </a:rPr>
              <a:t>הרכב הבעלות על הדירות, מעמד סוציו -אקונומי, עולים / ותיקים, </a:t>
            </a:r>
            <a:br>
              <a:rPr lang="en-US" dirty="0">
                <a:solidFill>
                  <a:srgbClr val="222222"/>
                </a:solidFill>
                <a:latin typeface="Arial" pitchFamily="34" charset="0"/>
              </a:rPr>
            </a:br>
            <a:r>
              <a:rPr lang="he-IL" dirty="0">
                <a:solidFill>
                  <a:srgbClr val="222222"/>
                </a:solidFill>
                <a:latin typeface="Arial" pitchFamily="34" charset="0"/>
              </a:rPr>
              <a:t>מגזרים שונים וכדומה.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endParaRPr lang="he-IL" dirty="0">
              <a:solidFill>
                <a:srgbClr val="222222"/>
              </a:solidFill>
              <a:latin typeface="Arial" pitchFamily="34" charset="0"/>
            </a:endParaRPr>
          </a:p>
        </p:txBody>
      </p:sp>
      <p:sp>
        <p:nvSpPr>
          <p:cNvPr id="3" name="מלבן 2">
            <a:extLst>
              <a:ext uri="{FF2B5EF4-FFF2-40B4-BE49-F238E27FC236}">
                <a16:creationId xmlns:a16="http://schemas.microsoft.com/office/drawing/2014/main" id="{EEB7FA93-377A-11C1-7545-D150A3FD2AE1}"/>
              </a:ext>
            </a:extLst>
          </p:cNvPr>
          <p:cNvSpPr/>
          <p:nvPr/>
        </p:nvSpPr>
        <p:spPr>
          <a:xfrm>
            <a:off x="949397" y="1238178"/>
            <a:ext cx="7245206" cy="4936778"/>
          </a:xfrm>
          <a:prstGeom prst="rect">
            <a:avLst/>
          </a:prstGeom>
          <a:noFill/>
          <a:ln w="28575">
            <a:solidFill>
              <a:srgbClr val="488FA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350"/>
          </a:p>
        </p:txBody>
      </p:sp>
    </p:spTree>
    <p:extLst>
      <p:ext uri="{BB962C8B-B14F-4D97-AF65-F5344CB8AC3E}">
        <p14:creationId xmlns:p14="http://schemas.microsoft.com/office/powerpoint/2010/main" val="27410102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תמונה 8" descr="תמונה שמכילה טקסט, עיצוב גרפי, גרפיקה, פוסטר&#10;&#10;התיאור נוצר באופן אוטומטי">
            <a:extLst>
              <a:ext uri="{FF2B5EF4-FFF2-40B4-BE49-F238E27FC236}">
                <a16:creationId xmlns:a16="http://schemas.microsoft.com/office/drawing/2014/main" id="{3E75E120-FAEA-02CB-2808-2E0DFDF461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357" y="203976"/>
            <a:ext cx="1325346" cy="934369"/>
          </a:xfrm>
          <a:prstGeom prst="rect">
            <a:avLst/>
          </a:prstGeom>
        </p:spPr>
      </p:pic>
      <p:sp>
        <p:nvSpPr>
          <p:cNvPr id="12" name="כותרת משנה 2">
            <a:extLst>
              <a:ext uri="{FF2B5EF4-FFF2-40B4-BE49-F238E27FC236}">
                <a16:creationId xmlns:a16="http://schemas.microsoft.com/office/drawing/2014/main" id="{32F3CB51-CC1B-178B-50D8-D4D5FF9294A4}"/>
              </a:ext>
            </a:extLst>
          </p:cNvPr>
          <p:cNvSpPr txBox="1">
            <a:spLocks/>
          </p:cNvSpPr>
          <p:nvPr/>
        </p:nvSpPr>
        <p:spPr>
          <a:xfrm>
            <a:off x="4165611" y="245041"/>
            <a:ext cx="4618463" cy="707540"/>
          </a:xfrm>
          <a:prstGeom prst="rect">
            <a:avLst/>
          </a:prstGeom>
        </p:spPr>
        <p:txBody>
          <a:bodyPr lIns="91440" tIns="45720" rIns="91440" bIns="45720">
            <a:normAutofit/>
          </a:bodyPr>
          <a:lstStyle>
            <a:lvl1pPr marL="0" indent="0" algn="ctr" defTabSz="685800" rtl="0" eaLnBrk="1" latinLnBrk="0" hangingPunct="1">
              <a:lnSpc>
                <a:spcPct val="120000"/>
              </a:lnSpc>
              <a:spcBef>
                <a:spcPts val="750"/>
              </a:spcBef>
              <a:buSzPct val="80000"/>
              <a:buFont typeface="Arial" panose="020B0604020202020204" pitchFamily="34" charset="0"/>
              <a:buNone/>
              <a:defRPr sz="1350" b="1" kern="12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119000"/>
              </a:lnSpc>
              <a:spcBef>
                <a:spcPts val="375"/>
              </a:spcBef>
              <a:buSzPct val="80000"/>
              <a:buFont typeface="Arial" panose="020B0604020202020204" pitchFamily="34" charset="0"/>
              <a:buNone/>
              <a:defRPr sz="15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119000"/>
              </a:lnSpc>
              <a:spcBef>
                <a:spcPts val="375"/>
              </a:spcBef>
              <a:buSzPct val="80000"/>
              <a:buFont typeface="Arial" panose="020B0604020202020204" pitchFamily="34" charset="0"/>
              <a:buNone/>
              <a:defRPr sz="13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119000"/>
              </a:lnSpc>
              <a:spcBef>
                <a:spcPts val="375"/>
              </a:spcBef>
              <a:buSzPct val="80000"/>
              <a:buFont typeface="Arial" panose="020B0604020202020204" pitchFamily="34" charset="0"/>
              <a:buNone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119000"/>
              </a:lnSpc>
              <a:spcBef>
                <a:spcPts val="375"/>
              </a:spcBef>
              <a:buSzPct val="80000"/>
              <a:buFont typeface="Arial" panose="020B0604020202020204" pitchFamily="34" charset="0"/>
              <a:buNone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he-IL" dirty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ניתוח </a:t>
            </a:r>
            <a:r>
              <a:rPr lang="he-IL" dirty="0" err="1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סטטורי</a:t>
            </a:r>
            <a:endParaRPr lang="he-IL" dirty="0"/>
          </a:p>
        </p:txBody>
      </p:sp>
      <p:sp>
        <p:nvSpPr>
          <p:cNvPr id="3" name="מלבן 2">
            <a:extLst>
              <a:ext uri="{FF2B5EF4-FFF2-40B4-BE49-F238E27FC236}">
                <a16:creationId xmlns:a16="http://schemas.microsoft.com/office/drawing/2014/main" id="{60E0C6D0-EF91-1624-7F0D-B5CE416872DB}"/>
              </a:ext>
            </a:extLst>
          </p:cNvPr>
          <p:cNvSpPr/>
          <p:nvPr/>
        </p:nvSpPr>
        <p:spPr>
          <a:xfrm>
            <a:off x="2130895" y="2551837"/>
            <a:ext cx="586074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rtl="1">
              <a:spcBef>
                <a:spcPts val="0"/>
              </a:spcBef>
            </a:pPr>
            <a:r>
              <a:rPr lang="he-IL" b="1" dirty="0">
                <a:solidFill>
                  <a:srgbClr val="222222"/>
                </a:solidFill>
                <a:latin typeface="Arial" pitchFamily="34" charset="0"/>
              </a:rPr>
              <a:t>התאמת התכנית לתכניות ברמות השונות: 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he-IL" dirty="0">
                <a:solidFill>
                  <a:srgbClr val="222222"/>
                </a:solidFill>
                <a:latin typeface="Arial" pitchFamily="34" charset="0"/>
              </a:rPr>
              <a:t>תכניות מפורטות מאושרות ומקודמות בסביבת התכנית.</a:t>
            </a:r>
          </a:p>
          <a:p>
            <a:pPr marL="285750" lvl="0" indent="-285750" algn="r" rt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he-IL" dirty="0" err="1">
                <a:solidFill>
                  <a:srgbClr val="222222"/>
                </a:solidFill>
                <a:latin typeface="Arial" pitchFamily="34" charset="0"/>
              </a:rPr>
              <a:t>תמ"אות</a:t>
            </a:r>
            <a:r>
              <a:rPr lang="he-IL" dirty="0">
                <a:solidFill>
                  <a:srgbClr val="222222"/>
                </a:solidFill>
                <a:latin typeface="Arial" pitchFamily="34" charset="0"/>
              </a:rPr>
              <a:t> רלוונטיות</a:t>
            </a:r>
          </a:p>
          <a:p>
            <a:pPr marL="285750" lvl="0" indent="-285750" algn="r" rt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he-IL" dirty="0">
                <a:solidFill>
                  <a:srgbClr val="222222"/>
                </a:solidFill>
                <a:latin typeface="Arial" pitchFamily="34" charset="0"/>
              </a:rPr>
              <a:t>התייחסות לתמ"א 70 במידה וחלה בתחומה</a:t>
            </a:r>
          </a:p>
          <a:p>
            <a:pPr marL="285750" lvl="0" indent="-285750" algn="r" rt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he-IL" dirty="0">
                <a:solidFill>
                  <a:srgbClr val="222222"/>
                </a:solidFill>
                <a:latin typeface="Arial" pitchFamily="34" charset="0"/>
              </a:rPr>
              <a:t>יחס לתמ"מ רלוונטית </a:t>
            </a:r>
          </a:p>
          <a:p>
            <a:pPr marL="285750" lvl="0" indent="-285750" algn="r" rt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he-IL" dirty="0">
                <a:solidFill>
                  <a:srgbClr val="222222"/>
                </a:solidFill>
                <a:latin typeface="Arial" pitchFamily="34" charset="0"/>
              </a:rPr>
              <a:t>יחס לתכנית מתאר כוללנית</a:t>
            </a:r>
          </a:p>
        </p:txBody>
      </p:sp>
      <p:sp>
        <p:nvSpPr>
          <p:cNvPr id="2" name="מלבן 1">
            <a:extLst>
              <a:ext uri="{FF2B5EF4-FFF2-40B4-BE49-F238E27FC236}">
                <a16:creationId xmlns:a16="http://schemas.microsoft.com/office/drawing/2014/main" id="{ECA62B42-5AFC-3722-07B3-F687DDA56639}"/>
              </a:ext>
            </a:extLst>
          </p:cNvPr>
          <p:cNvSpPr/>
          <p:nvPr/>
        </p:nvSpPr>
        <p:spPr>
          <a:xfrm>
            <a:off x="949397" y="1238178"/>
            <a:ext cx="7245206" cy="4936778"/>
          </a:xfrm>
          <a:prstGeom prst="rect">
            <a:avLst/>
          </a:prstGeom>
          <a:noFill/>
          <a:ln w="28575">
            <a:solidFill>
              <a:srgbClr val="488FA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350"/>
          </a:p>
        </p:txBody>
      </p:sp>
    </p:spTree>
    <p:extLst>
      <p:ext uri="{BB962C8B-B14F-4D97-AF65-F5344CB8AC3E}">
        <p14:creationId xmlns:p14="http://schemas.microsoft.com/office/powerpoint/2010/main" val="9353094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תמונה 8" descr="תמונה שמכילה טקסט, עיצוב גרפי, גרפיקה, פוסטר&#10;&#10;התיאור נוצר באופן אוטומטי">
            <a:extLst>
              <a:ext uri="{FF2B5EF4-FFF2-40B4-BE49-F238E27FC236}">
                <a16:creationId xmlns:a16="http://schemas.microsoft.com/office/drawing/2014/main" id="{3E75E120-FAEA-02CB-2808-2E0DFDF461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357" y="203976"/>
            <a:ext cx="1325346" cy="934369"/>
          </a:xfrm>
          <a:prstGeom prst="rect">
            <a:avLst/>
          </a:prstGeom>
        </p:spPr>
      </p:pic>
      <p:sp>
        <p:nvSpPr>
          <p:cNvPr id="12" name="כותרת משנה 2">
            <a:extLst>
              <a:ext uri="{FF2B5EF4-FFF2-40B4-BE49-F238E27FC236}">
                <a16:creationId xmlns:a16="http://schemas.microsoft.com/office/drawing/2014/main" id="{32F3CB51-CC1B-178B-50D8-D4D5FF9294A4}"/>
              </a:ext>
            </a:extLst>
          </p:cNvPr>
          <p:cNvSpPr txBox="1">
            <a:spLocks/>
          </p:cNvSpPr>
          <p:nvPr/>
        </p:nvSpPr>
        <p:spPr>
          <a:xfrm>
            <a:off x="4165611" y="245041"/>
            <a:ext cx="4618463" cy="707540"/>
          </a:xfrm>
          <a:prstGeom prst="rect">
            <a:avLst/>
          </a:prstGeom>
        </p:spPr>
        <p:txBody>
          <a:bodyPr lIns="91440" tIns="45720" rIns="91440" bIns="45720">
            <a:normAutofit/>
          </a:bodyPr>
          <a:lstStyle>
            <a:lvl1pPr marL="0" indent="0" algn="ctr" defTabSz="685800" rtl="0" eaLnBrk="1" latinLnBrk="0" hangingPunct="1">
              <a:lnSpc>
                <a:spcPct val="120000"/>
              </a:lnSpc>
              <a:spcBef>
                <a:spcPts val="750"/>
              </a:spcBef>
              <a:buSzPct val="80000"/>
              <a:buFont typeface="Arial" panose="020B0604020202020204" pitchFamily="34" charset="0"/>
              <a:buNone/>
              <a:defRPr sz="1350" b="1" kern="12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119000"/>
              </a:lnSpc>
              <a:spcBef>
                <a:spcPts val="375"/>
              </a:spcBef>
              <a:buSzPct val="80000"/>
              <a:buFont typeface="Arial" panose="020B0604020202020204" pitchFamily="34" charset="0"/>
              <a:buNone/>
              <a:defRPr sz="15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119000"/>
              </a:lnSpc>
              <a:spcBef>
                <a:spcPts val="375"/>
              </a:spcBef>
              <a:buSzPct val="80000"/>
              <a:buFont typeface="Arial" panose="020B0604020202020204" pitchFamily="34" charset="0"/>
              <a:buNone/>
              <a:defRPr sz="13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119000"/>
              </a:lnSpc>
              <a:spcBef>
                <a:spcPts val="375"/>
              </a:spcBef>
              <a:buSzPct val="80000"/>
              <a:buFont typeface="Arial" panose="020B0604020202020204" pitchFamily="34" charset="0"/>
              <a:buNone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119000"/>
              </a:lnSpc>
              <a:spcBef>
                <a:spcPts val="375"/>
              </a:spcBef>
              <a:buSzPct val="80000"/>
              <a:buFont typeface="Arial" panose="020B0604020202020204" pitchFamily="34" charset="0"/>
              <a:buNone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he-IL" dirty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ניתוח </a:t>
            </a:r>
            <a:r>
              <a:rPr lang="he-IL" dirty="0" err="1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סטטורי</a:t>
            </a:r>
            <a:endParaRPr lang="he-IL" dirty="0"/>
          </a:p>
        </p:txBody>
      </p:sp>
      <p:sp>
        <p:nvSpPr>
          <p:cNvPr id="2" name="מלבן 1">
            <a:extLst>
              <a:ext uri="{FF2B5EF4-FFF2-40B4-BE49-F238E27FC236}">
                <a16:creationId xmlns:a16="http://schemas.microsoft.com/office/drawing/2014/main" id="{DC737F6C-0BF3-6C15-CEC8-609825D5FDCF}"/>
              </a:ext>
            </a:extLst>
          </p:cNvPr>
          <p:cNvSpPr/>
          <p:nvPr/>
        </p:nvSpPr>
        <p:spPr>
          <a:xfrm>
            <a:off x="2100381" y="2247138"/>
            <a:ext cx="5860740" cy="23637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rtl="1">
              <a:spcBef>
                <a:spcPts val="0"/>
              </a:spcBef>
            </a:pPr>
            <a:r>
              <a:rPr lang="he-IL" b="1" dirty="0">
                <a:solidFill>
                  <a:srgbClr val="222222"/>
                </a:solidFill>
                <a:latin typeface="Arial" pitchFamily="34" charset="0"/>
              </a:rPr>
              <a:t>התאמת התכנית לתמ"א 4/35:</a:t>
            </a:r>
            <a:endParaRPr lang="he-IL" sz="1200" dirty="0">
              <a:solidFill>
                <a:prstClr val="black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marL="285750" lvl="0" indent="-285750" algn="r" rtl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he-IL" dirty="0">
                <a:solidFill>
                  <a:srgbClr val="222222"/>
                </a:solidFill>
                <a:latin typeface="Arial" pitchFamily="34" charset="0"/>
              </a:rPr>
              <a:t>הצגת דגם הישוב כקבוע בלוח 1 </a:t>
            </a:r>
          </a:p>
          <a:p>
            <a:pPr marL="285750" lvl="0" indent="-285750" algn="r" rtl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he-IL" dirty="0">
                <a:solidFill>
                  <a:srgbClr val="222222"/>
                </a:solidFill>
                <a:latin typeface="Arial" pitchFamily="34" charset="0"/>
              </a:rPr>
              <a:t>צפיפות נפש לקמ"ר</a:t>
            </a:r>
          </a:p>
          <a:p>
            <a:pPr marL="285750" lvl="0" indent="-285750" algn="r" rtl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he-IL" dirty="0">
                <a:solidFill>
                  <a:srgbClr val="222222"/>
                </a:solidFill>
                <a:latin typeface="Arial" pitchFamily="34" charset="0"/>
              </a:rPr>
              <a:t>צפיפות נטו למגורים</a:t>
            </a:r>
          </a:p>
          <a:p>
            <a:pPr marL="285750" lvl="0" indent="-285750" algn="r" rtl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he-IL" dirty="0">
                <a:solidFill>
                  <a:srgbClr val="222222"/>
                </a:solidFill>
                <a:latin typeface="Arial" pitchFamily="34" charset="0"/>
              </a:rPr>
              <a:t>הצגת הפריסה המרחבית. </a:t>
            </a:r>
          </a:p>
          <a:p>
            <a:pPr marL="285750" lvl="0" indent="-285750" algn="r" rtl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he-IL" dirty="0">
                <a:solidFill>
                  <a:srgbClr val="222222"/>
                </a:solidFill>
                <a:latin typeface="Arial" pitchFamily="34" charset="0"/>
              </a:rPr>
              <a:t>היקף הדיור המכליל </a:t>
            </a:r>
          </a:p>
          <a:p>
            <a:pPr marL="285750" lvl="0" indent="-285750" algn="r" rtl="1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he-IL" dirty="0">
              <a:solidFill>
                <a:srgbClr val="222222"/>
              </a:solidFill>
              <a:latin typeface="Arial" pitchFamily="34" charset="0"/>
            </a:endParaRPr>
          </a:p>
        </p:txBody>
      </p:sp>
      <p:sp>
        <p:nvSpPr>
          <p:cNvPr id="3" name="מלבן 2">
            <a:extLst>
              <a:ext uri="{FF2B5EF4-FFF2-40B4-BE49-F238E27FC236}">
                <a16:creationId xmlns:a16="http://schemas.microsoft.com/office/drawing/2014/main" id="{A5D5BA0B-6AB9-809D-D170-7C19B3EF204A}"/>
              </a:ext>
            </a:extLst>
          </p:cNvPr>
          <p:cNvSpPr/>
          <p:nvPr/>
        </p:nvSpPr>
        <p:spPr>
          <a:xfrm>
            <a:off x="949397" y="1238178"/>
            <a:ext cx="7245206" cy="4936778"/>
          </a:xfrm>
          <a:prstGeom prst="rect">
            <a:avLst/>
          </a:prstGeom>
          <a:noFill/>
          <a:ln w="28575">
            <a:solidFill>
              <a:srgbClr val="488FA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350"/>
          </a:p>
        </p:txBody>
      </p:sp>
    </p:spTree>
    <p:extLst>
      <p:ext uri="{BB962C8B-B14F-4D97-AF65-F5344CB8AC3E}">
        <p14:creationId xmlns:p14="http://schemas.microsoft.com/office/powerpoint/2010/main" val="21434775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תמונה 8" descr="תמונה שמכילה טקסט, עיצוב גרפי, גרפיקה, פוסטר&#10;&#10;התיאור נוצר באופן אוטומטי">
            <a:extLst>
              <a:ext uri="{FF2B5EF4-FFF2-40B4-BE49-F238E27FC236}">
                <a16:creationId xmlns:a16="http://schemas.microsoft.com/office/drawing/2014/main" id="{3E75E120-FAEA-02CB-2808-2E0DFDF461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357" y="203976"/>
            <a:ext cx="1325346" cy="934369"/>
          </a:xfrm>
          <a:prstGeom prst="rect">
            <a:avLst/>
          </a:prstGeom>
        </p:spPr>
      </p:pic>
      <p:sp>
        <p:nvSpPr>
          <p:cNvPr id="12" name="כותרת משנה 2">
            <a:extLst>
              <a:ext uri="{FF2B5EF4-FFF2-40B4-BE49-F238E27FC236}">
                <a16:creationId xmlns:a16="http://schemas.microsoft.com/office/drawing/2014/main" id="{32F3CB51-CC1B-178B-50D8-D4D5FF9294A4}"/>
              </a:ext>
            </a:extLst>
          </p:cNvPr>
          <p:cNvSpPr txBox="1">
            <a:spLocks/>
          </p:cNvSpPr>
          <p:nvPr/>
        </p:nvSpPr>
        <p:spPr>
          <a:xfrm>
            <a:off x="4165611" y="245041"/>
            <a:ext cx="4618463" cy="707540"/>
          </a:xfrm>
          <a:prstGeom prst="rect">
            <a:avLst/>
          </a:prstGeom>
        </p:spPr>
        <p:txBody>
          <a:bodyPr lIns="91440" tIns="45720" rIns="91440" bIns="45720">
            <a:normAutofit/>
          </a:bodyPr>
          <a:lstStyle>
            <a:lvl1pPr marL="0" indent="0" algn="ctr" defTabSz="685800" rtl="0" eaLnBrk="1" latinLnBrk="0" hangingPunct="1">
              <a:lnSpc>
                <a:spcPct val="120000"/>
              </a:lnSpc>
              <a:spcBef>
                <a:spcPts val="750"/>
              </a:spcBef>
              <a:buSzPct val="80000"/>
              <a:buFont typeface="Arial" panose="020B0604020202020204" pitchFamily="34" charset="0"/>
              <a:buNone/>
              <a:defRPr sz="1350" b="1" kern="12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119000"/>
              </a:lnSpc>
              <a:spcBef>
                <a:spcPts val="375"/>
              </a:spcBef>
              <a:buSzPct val="80000"/>
              <a:buFont typeface="Arial" panose="020B0604020202020204" pitchFamily="34" charset="0"/>
              <a:buNone/>
              <a:defRPr sz="15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119000"/>
              </a:lnSpc>
              <a:spcBef>
                <a:spcPts val="375"/>
              </a:spcBef>
              <a:buSzPct val="80000"/>
              <a:buFont typeface="Arial" panose="020B0604020202020204" pitchFamily="34" charset="0"/>
              <a:buNone/>
              <a:defRPr sz="13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119000"/>
              </a:lnSpc>
              <a:spcBef>
                <a:spcPts val="375"/>
              </a:spcBef>
              <a:buSzPct val="80000"/>
              <a:buFont typeface="Arial" panose="020B0604020202020204" pitchFamily="34" charset="0"/>
              <a:buNone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119000"/>
              </a:lnSpc>
              <a:spcBef>
                <a:spcPts val="375"/>
              </a:spcBef>
              <a:buSzPct val="80000"/>
              <a:buFont typeface="Arial" panose="020B0604020202020204" pitchFamily="34" charset="0"/>
              <a:buNone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he-IL" dirty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ניתוח </a:t>
            </a:r>
            <a:r>
              <a:rPr lang="he-IL" dirty="0" err="1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סטטורי</a:t>
            </a:r>
            <a:endParaRPr lang="he-IL" dirty="0"/>
          </a:p>
        </p:txBody>
      </p:sp>
      <p:sp>
        <p:nvSpPr>
          <p:cNvPr id="3" name="מלבן 2">
            <a:extLst>
              <a:ext uri="{FF2B5EF4-FFF2-40B4-BE49-F238E27FC236}">
                <a16:creationId xmlns:a16="http://schemas.microsoft.com/office/drawing/2014/main" id="{82D8A8FD-4F67-4F8C-13D1-D2029CA2CFCB}"/>
              </a:ext>
            </a:extLst>
          </p:cNvPr>
          <p:cNvSpPr/>
          <p:nvPr/>
        </p:nvSpPr>
        <p:spPr>
          <a:xfrm>
            <a:off x="3300381" y="2250862"/>
            <a:ext cx="4492588" cy="26407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rtl="1">
              <a:spcBef>
                <a:spcPts val="0"/>
              </a:spcBef>
            </a:pPr>
            <a:r>
              <a:rPr lang="he-IL" b="1" dirty="0">
                <a:solidFill>
                  <a:srgbClr val="222222"/>
                </a:solidFill>
                <a:latin typeface="Arial" pitchFamily="34" charset="0"/>
              </a:rPr>
              <a:t>התאמת התכנית לתמ"א 70:</a:t>
            </a:r>
            <a:endParaRPr lang="he-IL" sz="1200" dirty="0">
              <a:solidFill>
                <a:prstClr val="black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marL="285750" lvl="0" indent="-285750" algn="r" rtl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he-IL" dirty="0">
                <a:solidFill>
                  <a:srgbClr val="222222"/>
                </a:solidFill>
                <a:latin typeface="Arial" pitchFamily="34" charset="0"/>
              </a:rPr>
              <a:t>מיקום התכנית בתחום התמ"א (מרחב ליבה, טבעת ראשונה, שניה)</a:t>
            </a:r>
          </a:p>
          <a:p>
            <a:pPr marL="285750" lvl="0" indent="-285750" algn="r" rtl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he-IL" dirty="0">
                <a:solidFill>
                  <a:srgbClr val="222222"/>
                </a:solidFill>
                <a:latin typeface="Arial" pitchFamily="34" charset="0"/>
              </a:rPr>
              <a:t>רח"ק </a:t>
            </a:r>
          </a:p>
          <a:p>
            <a:pPr marL="285750" lvl="0" indent="-285750" algn="r" rtl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he-IL" dirty="0">
                <a:solidFill>
                  <a:srgbClr val="222222"/>
                </a:solidFill>
                <a:latin typeface="Arial" pitchFamily="34" charset="0"/>
              </a:rPr>
              <a:t>תמהיל שימושים</a:t>
            </a:r>
          </a:p>
          <a:p>
            <a:pPr marL="285750" lvl="0" indent="-285750" algn="r" rtl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he-IL" dirty="0">
                <a:solidFill>
                  <a:srgbClr val="222222"/>
                </a:solidFill>
                <a:latin typeface="Arial" pitchFamily="34" charset="0"/>
              </a:rPr>
              <a:t>תקני חניה</a:t>
            </a:r>
          </a:p>
          <a:p>
            <a:pPr marL="285750" lvl="0" indent="-285750" algn="r" rtl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he-IL" dirty="0">
                <a:solidFill>
                  <a:srgbClr val="222222"/>
                </a:solidFill>
                <a:latin typeface="Arial" pitchFamily="34" charset="0"/>
              </a:rPr>
              <a:t>קישוריות / גודל בלוק</a:t>
            </a:r>
          </a:p>
          <a:p>
            <a:pPr marL="285750" lvl="0" indent="-285750" algn="r" rtl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he-IL" dirty="0">
                <a:solidFill>
                  <a:srgbClr val="222222"/>
                </a:solidFill>
                <a:latin typeface="Arial" pitchFamily="34" charset="0"/>
              </a:rPr>
              <a:t>הנחיות תכנון ועיצוב עירוני . </a:t>
            </a:r>
          </a:p>
        </p:txBody>
      </p:sp>
      <p:sp>
        <p:nvSpPr>
          <p:cNvPr id="2" name="מלבן 1">
            <a:extLst>
              <a:ext uri="{FF2B5EF4-FFF2-40B4-BE49-F238E27FC236}">
                <a16:creationId xmlns:a16="http://schemas.microsoft.com/office/drawing/2014/main" id="{5CCBD9AA-DDCB-6C3D-0831-B0DD2EDB15D2}"/>
              </a:ext>
            </a:extLst>
          </p:cNvPr>
          <p:cNvSpPr/>
          <p:nvPr/>
        </p:nvSpPr>
        <p:spPr>
          <a:xfrm>
            <a:off x="949397" y="1238178"/>
            <a:ext cx="7245206" cy="4936778"/>
          </a:xfrm>
          <a:prstGeom prst="rect">
            <a:avLst/>
          </a:prstGeom>
          <a:noFill/>
          <a:ln w="28575">
            <a:solidFill>
              <a:srgbClr val="488FA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350"/>
          </a:p>
        </p:txBody>
      </p:sp>
    </p:spTree>
    <p:extLst>
      <p:ext uri="{BB962C8B-B14F-4D97-AF65-F5344CB8AC3E}">
        <p14:creationId xmlns:p14="http://schemas.microsoft.com/office/powerpoint/2010/main" val="305402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תמונה 8" descr="תמונה שמכילה טקסט, עיצוב גרפי, גרפיקה, פוסטר&#10;&#10;התיאור נוצר באופן אוטומטי">
            <a:extLst>
              <a:ext uri="{FF2B5EF4-FFF2-40B4-BE49-F238E27FC236}">
                <a16:creationId xmlns:a16="http://schemas.microsoft.com/office/drawing/2014/main" id="{3E75E120-FAEA-02CB-2808-2E0DFDF461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357" y="203976"/>
            <a:ext cx="1325346" cy="934369"/>
          </a:xfrm>
          <a:prstGeom prst="rect">
            <a:avLst/>
          </a:prstGeom>
        </p:spPr>
      </p:pic>
      <p:sp>
        <p:nvSpPr>
          <p:cNvPr id="12" name="כותרת משנה 2">
            <a:extLst>
              <a:ext uri="{FF2B5EF4-FFF2-40B4-BE49-F238E27FC236}">
                <a16:creationId xmlns:a16="http://schemas.microsoft.com/office/drawing/2014/main" id="{32F3CB51-CC1B-178B-50D8-D4D5FF9294A4}"/>
              </a:ext>
            </a:extLst>
          </p:cNvPr>
          <p:cNvSpPr txBox="1">
            <a:spLocks/>
          </p:cNvSpPr>
          <p:nvPr/>
        </p:nvSpPr>
        <p:spPr>
          <a:xfrm>
            <a:off x="4165611" y="245041"/>
            <a:ext cx="4618463" cy="707540"/>
          </a:xfrm>
          <a:prstGeom prst="rect">
            <a:avLst/>
          </a:prstGeom>
        </p:spPr>
        <p:txBody>
          <a:bodyPr lIns="91440" tIns="45720" rIns="91440" bIns="45720">
            <a:normAutofit/>
          </a:bodyPr>
          <a:lstStyle>
            <a:lvl1pPr marL="0" indent="0" algn="ctr" defTabSz="685800" rtl="0" eaLnBrk="1" latinLnBrk="0" hangingPunct="1">
              <a:lnSpc>
                <a:spcPct val="120000"/>
              </a:lnSpc>
              <a:spcBef>
                <a:spcPts val="750"/>
              </a:spcBef>
              <a:buSzPct val="80000"/>
              <a:buFont typeface="Arial" panose="020B0604020202020204" pitchFamily="34" charset="0"/>
              <a:buNone/>
              <a:defRPr sz="1350" b="1" kern="12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119000"/>
              </a:lnSpc>
              <a:spcBef>
                <a:spcPts val="375"/>
              </a:spcBef>
              <a:buSzPct val="80000"/>
              <a:buFont typeface="Arial" panose="020B0604020202020204" pitchFamily="34" charset="0"/>
              <a:buNone/>
              <a:defRPr sz="15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119000"/>
              </a:lnSpc>
              <a:spcBef>
                <a:spcPts val="375"/>
              </a:spcBef>
              <a:buSzPct val="80000"/>
              <a:buFont typeface="Arial" panose="020B0604020202020204" pitchFamily="34" charset="0"/>
              <a:buNone/>
              <a:defRPr sz="13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119000"/>
              </a:lnSpc>
              <a:spcBef>
                <a:spcPts val="375"/>
              </a:spcBef>
              <a:buSzPct val="80000"/>
              <a:buFont typeface="Arial" panose="020B0604020202020204" pitchFamily="34" charset="0"/>
              <a:buNone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119000"/>
              </a:lnSpc>
              <a:spcBef>
                <a:spcPts val="375"/>
              </a:spcBef>
              <a:buSzPct val="80000"/>
              <a:buFont typeface="Arial" panose="020B0604020202020204" pitchFamily="34" charset="0"/>
              <a:buNone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he-IL" dirty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ניתוח </a:t>
            </a:r>
            <a:r>
              <a:rPr lang="he-IL" dirty="0" err="1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סטטורי</a:t>
            </a:r>
            <a:endParaRPr lang="he-IL" dirty="0"/>
          </a:p>
        </p:txBody>
      </p:sp>
      <p:sp>
        <p:nvSpPr>
          <p:cNvPr id="2" name="מלבן 1">
            <a:extLst>
              <a:ext uri="{FF2B5EF4-FFF2-40B4-BE49-F238E27FC236}">
                <a16:creationId xmlns:a16="http://schemas.microsoft.com/office/drawing/2014/main" id="{608EECD0-54FB-528B-BFFC-4B96E0998DD0}"/>
              </a:ext>
            </a:extLst>
          </p:cNvPr>
          <p:cNvSpPr/>
          <p:nvPr/>
        </p:nvSpPr>
        <p:spPr>
          <a:xfrm>
            <a:off x="2138638" y="2019319"/>
            <a:ext cx="586074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rtl="1">
              <a:spcBef>
                <a:spcPts val="0"/>
              </a:spcBef>
            </a:pPr>
            <a:r>
              <a:rPr lang="he-IL" b="1" dirty="0">
                <a:solidFill>
                  <a:srgbClr val="222222"/>
                </a:solidFill>
                <a:latin typeface="Arial" pitchFamily="34" charset="0"/>
              </a:rPr>
              <a:t>מגבלות:</a:t>
            </a:r>
          </a:p>
          <a:p>
            <a:pPr algn="r" rtl="1">
              <a:spcBef>
                <a:spcPct val="20000"/>
              </a:spcBef>
            </a:pPr>
            <a:r>
              <a:rPr lang="he-IL" dirty="0">
                <a:solidFill>
                  <a:srgbClr val="222222"/>
                </a:solidFill>
                <a:latin typeface="Arial" pitchFamily="34" charset="0"/>
              </a:rPr>
              <a:t>הצגת מגבלות סביבתיות הקיימות בתחום הפרויקט –</a:t>
            </a:r>
          </a:p>
          <a:p>
            <a:pPr marL="285750" indent="-285750" algn="r" rtl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he-IL" dirty="0">
                <a:solidFill>
                  <a:srgbClr val="222222"/>
                </a:solidFill>
                <a:latin typeface="Arial" pitchFamily="34" charset="0"/>
              </a:rPr>
              <a:t>תשתיות מים - בארות מי שתיה, מתקן שאיבה – מים/ביוב פשטי הצפה (כולל האם קיימות הצפות כבר היום בתחום התכנית – שקע אבסולוטי)</a:t>
            </a:r>
          </a:p>
          <a:p>
            <a:pPr marL="285750" indent="-285750" algn="r" rtl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he-IL" dirty="0">
                <a:solidFill>
                  <a:srgbClr val="222222"/>
                </a:solidFill>
                <a:latin typeface="Arial" pitchFamily="34" charset="0"/>
              </a:rPr>
              <a:t> תשתיות חשמל - תחמ"ש, קווי חשמל</a:t>
            </a:r>
          </a:p>
          <a:p>
            <a:pPr marL="285750" indent="-285750" algn="r" rtl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he-IL" dirty="0">
                <a:solidFill>
                  <a:srgbClr val="222222"/>
                </a:solidFill>
                <a:latin typeface="Arial" pitchFamily="34" charset="0"/>
              </a:rPr>
              <a:t>אזורים מזהמים - תחנת דלק, מפעלי תעשייה המייצרים מגבלות, זיהום קרקע</a:t>
            </a:r>
          </a:p>
          <a:p>
            <a:pPr marL="285750" indent="-285750" algn="r" rtl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he-IL" dirty="0">
                <a:solidFill>
                  <a:srgbClr val="222222"/>
                </a:solidFill>
                <a:latin typeface="Arial" pitchFamily="34" charset="0"/>
              </a:rPr>
              <a:t>מגבלות רעש וגובה - שדות תעופה, מכבישים ראשיים , ממתקנים צבאיים וכדומה. </a:t>
            </a:r>
          </a:p>
        </p:txBody>
      </p:sp>
      <p:sp>
        <p:nvSpPr>
          <p:cNvPr id="3" name="מלבן 2">
            <a:extLst>
              <a:ext uri="{FF2B5EF4-FFF2-40B4-BE49-F238E27FC236}">
                <a16:creationId xmlns:a16="http://schemas.microsoft.com/office/drawing/2014/main" id="{D45F355B-999B-3BD6-5137-70B93262CC1F}"/>
              </a:ext>
            </a:extLst>
          </p:cNvPr>
          <p:cNvSpPr/>
          <p:nvPr/>
        </p:nvSpPr>
        <p:spPr>
          <a:xfrm>
            <a:off x="949397" y="1238178"/>
            <a:ext cx="7245206" cy="4936778"/>
          </a:xfrm>
          <a:prstGeom prst="rect">
            <a:avLst/>
          </a:prstGeom>
          <a:noFill/>
          <a:ln w="28575">
            <a:solidFill>
              <a:srgbClr val="488FA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350"/>
          </a:p>
        </p:txBody>
      </p:sp>
    </p:spTree>
    <p:extLst>
      <p:ext uri="{BB962C8B-B14F-4D97-AF65-F5344CB8AC3E}">
        <p14:creationId xmlns:p14="http://schemas.microsoft.com/office/powerpoint/2010/main" val="4095112326"/>
      </p:ext>
    </p:extLst>
  </p:cSld>
  <p:clrMapOvr>
    <a:masterClrMapping/>
  </p:clrMapOvr>
</p:sld>
</file>

<file path=ppt/theme/theme1.xml><?xml version="1.0" encoding="utf-8"?>
<a:theme xmlns:a="http://schemas.openxmlformats.org/drawingml/2006/main" name="AngleLinesVTI">
  <a:themeElements>
    <a:clrScheme name="Custom 34">
      <a:dk1>
        <a:sysClr val="windowText" lastClr="000000"/>
      </a:dk1>
      <a:lt1>
        <a:sysClr val="window" lastClr="FFFFFF"/>
      </a:lt1>
      <a:dk2>
        <a:srgbClr val="001E2E"/>
      </a:dk2>
      <a:lt2>
        <a:srgbClr val="F0ECEC"/>
      </a:lt2>
      <a:accent1>
        <a:srgbClr val="155767"/>
      </a:accent1>
      <a:accent2>
        <a:srgbClr val="BA9CA0"/>
      </a:accent2>
      <a:accent3>
        <a:srgbClr val="A57931"/>
      </a:accent3>
      <a:accent4>
        <a:srgbClr val="0E577C"/>
      </a:accent4>
      <a:accent5>
        <a:srgbClr val="CC846E"/>
      </a:accent5>
      <a:accent6>
        <a:srgbClr val="93767A"/>
      </a:accent6>
      <a:hlink>
        <a:srgbClr val="0563C1"/>
      </a:hlink>
      <a:folHlink>
        <a:srgbClr val="954F72"/>
      </a:folHlink>
    </a:clrScheme>
    <a:fontScheme name="Walbaum Light Univers Light">
      <a:majorFont>
        <a:latin typeface="Hadassah Friedlaender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ngleLinesVTI" id="{BC1FC193-C72F-4761-9899-1105EDF6BAE8}" vid="{64612625-F022-44B7-B9FA-9D26DEDBDC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</TotalTime>
  <Words>758</Words>
  <Application>Microsoft Office PowerPoint</Application>
  <PresentationFormat>‫הצגה על המסך (4:3)</PresentationFormat>
  <Paragraphs>114</Paragraphs>
  <Slides>17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17</vt:i4>
      </vt:variant>
    </vt:vector>
  </HeadingPairs>
  <TitlesOfParts>
    <vt:vector size="22" baseType="lpstr">
      <vt:lpstr>Arial</vt:lpstr>
      <vt:lpstr>Calibri</vt:lpstr>
      <vt:lpstr>Hadassah Friedlaender</vt:lpstr>
      <vt:lpstr>Tahoma</vt:lpstr>
      <vt:lpstr>AngleLinesVTI</vt:lpstr>
      <vt:lpstr>למלא שם הפרויקט/ מטרה עיקרית </vt:lpstr>
      <vt:lpstr>מצגת של PowerPoint‏</vt:lpstr>
      <vt:lpstr>תיאור המתחם:  מאפייני הרשת העירונית הקיימת  מאפייני הבינוי הקיים- חזיתות מסחרית, מגורים, תעשייה, וכד'. הצגת המרחב הציבורי הקיים – הרחוב, השכונה, מדרכות, עיצוב עירוני, קו 0 לרחוב וכד'. מערכות תשתיות קיימות והאם נדרשות לשדרוג. בחינה סביבתית- ערכי טבע, עצים , רציפות שטחים ירוקים , טופוגרפיה     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תודה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למלא שם הפרויקט/ מטרה עיקרית</dc:title>
  <dc:creator>לירון ענאקי</dc:creator>
  <cp:lastModifiedBy>לירון ענאקי</cp:lastModifiedBy>
  <cp:revision>29</cp:revision>
  <dcterms:created xsi:type="dcterms:W3CDTF">2024-04-15T14:08:00Z</dcterms:created>
  <dcterms:modified xsi:type="dcterms:W3CDTF">2024-05-06T05:35:57Z</dcterms:modified>
</cp:coreProperties>
</file>